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42"/>
  </p:notesMasterIdLst>
  <p:sldIdLst>
    <p:sldId id="265" r:id="rId2"/>
    <p:sldId id="261" r:id="rId3"/>
    <p:sldId id="274" r:id="rId4"/>
    <p:sldId id="256" r:id="rId5"/>
    <p:sldId id="258" r:id="rId6"/>
    <p:sldId id="257" r:id="rId7"/>
    <p:sldId id="260" r:id="rId8"/>
    <p:sldId id="259" r:id="rId9"/>
    <p:sldId id="266" r:id="rId10"/>
    <p:sldId id="267" r:id="rId11"/>
    <p:sldId id="262" r:id="rId12"/>
    <p:sldId id="268" r:id="rId13"/>
    <p:sldId id="270" r:id="rId14"/>
    <p:sldId id="269" r:id="rId15"/>
    <p:sldId id="271" r:id="rId16"/>
    <p:sldId id="272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87" d="100"/>
          <a:sy n="87" d="100"/>
        </p:scale>
        <p:origin x="-112" y="-4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35" Type="http://schemas.openxmlformats.org/officeDocument/2006/relationships/slide" Target="slides/slide3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7" Type="http://schemas.openxmlformats.org/officeDocument/2006/relationships/slide" Target="slides/slide6.xml"/><Relationship Id="rId36" Type="http://schemas.openxmlformats.org/officeDocument/2006/relationships/slide" Target="slides/slide35.xml"/><Relationship Id="rId43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47" Type="http://schemas.openxmlformats.org/officeDocument/2006/relationships/tableStyles" Target="tableStyle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viewProps" Target="viewProps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42" Type="http://schemas.openxmlformats.org/officeDocument/2006/relationships/notesMaster" Target="notesMasters/notesMaster1.xml"/><Relationship Id="rId29" Type="http://schemas.openxmlformats.org/officeDocument/2006/relationships/slide" Target="slides/slide28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4" Type="http://schemas.openxmlformats.org/officeDocument/2006/relationships/presProps" Target="presProps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21A91E-0745-684F-9BE8-D08F159F997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1095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FC7EBC-82A0-1B49-8041-6CCCBF363CD2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384D0D-3DE7-2042-B318-0243B9ECA32D}" type="slidenum">
              <a:rPr lang="en-US">
                <a:latin typeface="Arial" pitchFamily="33" charset="0"/>
                <a:ea typeface="ＭＳ Ｐゴシック" pitchFamily="33" charset="-128"/>
                <a:cs typeface="ＭＳ Ｐゴシック" pitchFamily="33" charset="-128"/>
              </a:rPr>
              <a:pPr/>
              <a:t>15</a:t>
            </a:fld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22EB9A-D04A-9740-9005-2945E0D2D30E}" type="slidenum">
              <a:rPr lang="en-US">
                <a:latin typeface="Arial" pitchFamily="33" charset="0"/>
                <a:ea typeface="ＭＳ Ｐゴシック" pitchFamily="33" charset="-128"/>
                <a:cs typeface="ＭＳ Ｐゴシック" pitchFamily="33" charset="-128"/>
              </a:rPr>
              <a:pPr/>
              <a:t>16</a:t>
            </a:fld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37146A-1253-6843-B0AA-3F60D17E54FF}" type="slidenum">
              <a:rPr lang="en-US">
                <a:latin typeface="Arial" pitchFamily="33" charset="0"/>
                <a:ea typeface="ＭＳ Ｐゴシック" pitchFamily="33" charset="-128"/>
                <a:cs typeface="ＭＳ Ｐゴシック" pitchFamily="33" charset="-128"/>
              </a:rPr>
              <a:pPr/>
              <a:t>17</a:t>
            </a:fld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58BDBA-6959-F94A-917E-AA5A27CFF3C9}" type="slidenum">
              <a:rPr lang="en-US"/>
              <a:pPr/>
              <a:t>18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E89479-A1C4-6248-969B-AB3028117D7D}" type="slidenum">
              <a:rPr lang="en-US"/>
              <a:pPr/>
              <a:t>19</a:t>
            </a:fld>
            <a:endParaRPr lang="en-US"/>
          </a:p>
        </p:txBody>
      </p:sp>
      <p:sp>
        <p:nvSpPr>
          <p:cNvPr id="2969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8524D0-4AD3-B943-862C-A46A838888BF}" type="slidenum">
              <a:rPr lang="en-US"/>
              <a:pPr/>
              <a:t>20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09519C-417B-AB4D-BEAB-100C8FA1C6B3}" type="slidenum">
              <a:rPr lang="en-US"/>
              <a:pPr/>
              <a:t>21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E84197-72C6-8C4D-B1EA-5425E03E4C4D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22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362E7E-EDEC-934A-B9E4-884C1302F971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23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146D8D-60EA-1844-9503-C743C0227B31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24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23275E-8282-564D-B5C7-EFCB1F91660D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4CFCAF-A755-FC49-A33A-1A5ABD98EDDE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25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3F4FA0-7A0A-3347-BF4B-21C308F26E73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26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B2BFAC-6B8F-7E48-8FA4-B60369AD64BC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27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73E05C-24BA-1848-8AF4-8C98D7AA4A12}" type="slidenum">
              <a:rPr lang="en-US"/>
              <a:pPr/>
              <a:t>28</a:t>
            </a:fld>
            <a:endParaRPr 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0877F9-FF3A-794F-992F-3B7BEFE1E125}" type="slidenum">
              <a:rPr lang="en-US"/>
              <a:pPr/>
              <a:t>29</a:t>
            </a:fld>
            <a:endParaRPr 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B32F2B-E18B-C243-A70F-6C46E8C4A9BD}" type="slidenum">
              <a:rPr lang="en-US"/>
              <a:pPr/>
              <a:t>30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D809F9-A5C5-1543-9ED4-9B5327B1EE8C}" type="slidenum">
              <a:rPr lang="en-US"/>
              <a:pPr/>
              <a:t>31</a:t>
            </a:fld>
            <a:endParaRPr 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4A5426-E82D-E743-A889-0448D49B7D5F}" type="slidenum">
              <a:rPr lang="en-US"/>
              <a:pPr/>
              <a:t>32</a:t>
            </a:fld>
            <a:endParaRPr 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D74A65-09E9-EB4D-B070-95442523AB3C}" type="slidenum">
              <a:rPr lang="en-US"/>
              <a:pPr/>
              <a:t>33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65FEEA-A8C4-6E41-8153-F1B01BDF5AD6}" type="slidenum">
              <a:rPr lang="en-US"/>
              <a:pPr/>
              <a:t>34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74B27A-043C-6B4E-8EF7-CE7713ABB28E}" type="slidenum">
              <a:rPr lang="en-US"/>
              <a:pPr/>
              <a:t>5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6E812F-41B6-724B-9C25-2A0388B6DB9D}" type="slidenum">
              <a:rPr lang="en-US"/>
              <a:pPr/>
              <a:t>35</a:t>
            </a:fld>
            <a:endParaRPr lang="en-US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268580-6014-D74B-BAFD-4D15B149FC19}" type="slidenum">
              <a:rPr lang="en-US"/>
              <a:pPr/>
              <a:t>36</a:t>
            </a:fld>
            <a:endParaRPr 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D9450E-795D-3D4A-BED2-43D29F794540}" type="slidenum">
              <a:rPr lang="en-US"/>
              <a:pPr/>
              <a:t>37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1445BF-F09D-6446-BAD7-E1BADD0606D4}" type="slidenum">
              <a:rPr lang="en-US"/>
              <a:pPr/>
              <a:t>38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340CBF-3B30-F548-85F4-3048930842E5}" type="slidenum">
              <a:rPr lang="en-US"/>
              <a:pPr/>
              <a:t>39</a:t>
            </a:fld>
            <a:endParaRPr lang="en-U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2041A1-FC5B-5345-A48E-D20FFEE5A27B}" type="slidenum">
              <a:rPr lang="en-US"/>
              <a:pPr/>
              <a:t>40</a:t>
            </a:fld>
            <a:endParaRPr 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767CFE-4829-DD48-8C71-0EA5A4B5F2AB}" type="slidenum">
              <a:rPr lang="en-US"/>
              <a:pPr/>
              <a:t>6</a:t>
            </a:fld>
            <a:endParaRPr lang="en-US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8FF576-7065-284C-87AF-EDF908ABD434}" type="slidenum">
              <a:rPr lang="en-US"/>
              <a:pPr/>
              <a:t>7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A818C1-1131-944A-B494-2FF096902C49}" type="slidenum">
              <a:rPr lang="en-US"/>
              <a:pPr/>
              <a:t>8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EE51FD-FADE-BB4D-AAD2-189E7A652799}" type="slidenum">
              <a:rPr lang="en-US"/>
              <a:pPr/>
              <a:t>11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EE51FD-FADE-BB4D-AAD2-189E7A652799}" type="slidenum">
              <a:rPr lang="en-US"/>
              <a:pPr/>
              <a:t>12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B1955E-D004-BE41-A85B-AD998E352975}" type="slidenum">
              <a:rPr lang="en-US">
                <a:latin typeface="Arial" pitchFamily="33" charset="0"/>
                <a:ea typeface="ＭＳ Ｐゴシック" pitchFamily="33" charset="-128"/>
                <a:cs typeface="ＭＳ Ｐゴシック" pitchFamily="33" charset="-128"/>
              </a:rPr>
              <a:pPr/>
              <a:t>13</a:t>
            </a:fld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  <p:sp>
        <p:nvSpPr>
          <p:cNvPr id="1536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effectLst/>
        </p:spPr>
        <p:txBody>
          <a:bodyPr/>
          <a:lstStyle>
            <a:lvl1pPr>
              <a:defRPr sz="5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effectLst>
            <a:outerShdw blurRad="12700" dist="12700" dir="2700000" algn="ctr" rotWithShape="0">
              <a:schemeClr val="bg2">
                <a:alpha val="99962"/>
              </a:schemeClr>
            </a:outerShdw>
          </a:effectLst>
        </p:spPr>
        <p:txBody>
          <a:bodyPr/>
          <a:lstStyle>
            <a:lvl1pPr marL="0" indent="0" algn="ctr">
              <a:buFont typeface="Wingdings" pitchFamily="-107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27820D3-7B86-5345-B47A-0E01A901AC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01E76D1-AB2A-B04B-BB38-45411C37B9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A1BF57A-713C-D94F-8773-485B2A60E5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A04CE2B-901B-DB42-9D2B-A26C59D394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8E2048F-1DDB-D542-B631-25FB22A690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5C5165A-791F-C140-84FA-FE53C1F3D7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BC035DE-2B5B-0544-8F9B-5965D52860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1CB0FC9-9634-934B-8A1D-46060C048E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5475E69-8E69-E048-AB71-53E667F7DB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F2E022C-F299-8447-867E-92535DC174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469610D-1EF6-6B44-AAE3-0AF935F821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" dist="12698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" dist="12698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ea typeface="+mn-ea"/>
                <a:cs typeface="+mn-cs"/>
              </a:defRPr>
            </a:lvl1pPr>
          </a:lstStyle>
          <a:p>
            <a:fld id="{90E2CA0D-A85F-194A-95E1-7E286F68302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07" charset="0"/>
          <a:ea typeface="MS Pゴシック" pitchFamily="-92" charset="-128"/>
          <a:cs typeface="MS Pゴシック" pitchFamily="-92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07" charset="0"/>
          <a:ea typeface="MS Pゴシック" pitchFamily="-92" charset="-128"/>
          <a:cs typeface="MS Pゴシック" pitchFamily="-92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07" charset="0"/>
          <a:ea typeface="MS Pゴシック" pitchFamily="-92" charset="-128"/>
          <a:cs typeface="MS Pゴシック" pitchFamily="-92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07" charset="0"/>
          <a:ea typeface="MS Pゴシック" pitchFamily="-92" charset="-128"/>
          <a:cs typeface="MS Pゴシック" pitchFamily="-9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07" charset="0"/>
          <a:ea typeface="MS Pゴシック" pitchFamily="-92" charset="-128"/>
          <a:cs typeface="MS Pゴシック" pitchFamily="-92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07" charset="0"/>
          <a:ea typeface="MS Pゴシック" pitchFamily="-92" charset="-128"/>
          <a:cs typeface="MS Pゴシック" pitchFamily="-92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07" charset="0"/>
          <a:ea typeface="MS Pゴシック" pitchFamily="-92" charset="-128"/>
          <a:cs typeface="MS Pゴシック" pitchFamily="-92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07" charset="0"/>
          <a:ea typeface="MS Pゴシック" pitchFamily="-92" charset="-128"/>
          <a:cs typeface="MS Pゴシック" pitchFamily="-92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Wingdings" pitchFamily="-107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-107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Wingdings" pitchFamily="-107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pitchFamily="-107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Wingdings" pitchFamily="-107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-107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-107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-107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-107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image" Target="../media/image27.jpeg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4.jpeg"/><Relationship Id="rId5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9.jpeg"/><Relationship Id="rId5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3.jpeg"/><Relationship Id="rId5" Type="http://schemas.openxmlformats.org/officeDocument/2006/relationships/image" Target="../media/image3.jpeg"/><Relationship Id="rId7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2.jpeg"/><Relationship Id="rId6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image" Target="../media/image3.jpeg"/><Relationship Id="rId4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6.jpeg"/><Relationship Id="rId5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image" Target="../media/image42.jpeg"/><Relationship Id="rId4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9.png"/><Relationship Id="rId5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7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9" Type="http://schemas.openxmlformats.org/officeDocument/2006/relationships/image" Target="../media/image8.jpeg"/><Relationship Id="rId3" Type="http://schemas.openxmlformats.org/officeDocument/2006/relationships/image" Target="../media/image2.jpeg"/><Relationship Id="rId6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3.jpeg"/><Relationship Id="rId5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image" Target="../media/image49.jpeg"/><Relationship Id="rId4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6.jpeg"/><Relationship Id="rId5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0.jpeg"/><Relationship Id="rId5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3.jpeg"/><Relationship Id="rId5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7.jpeg"/><Relationship Id="rId5" Type="http://schemas.openxmlformats.org/officeDocument/2006/relationships/image" Target="../media/image58.png"/><Relationship Id="rId7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7.jpeg"/><Relationship Id="rId6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4" Type="http://schemas.openxmlformats.org/officeDocument/2006/relationships/image" Target="../media/image63.png"/><Relationship Id="rId5" Type="http://schemas.openxmlformats.org/officeDocument/2006/relationships/image" Target="../media/image64.jpeg"/><Relationship Id="rId7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Relationship Id="rId9" Type="http://schemas.openxmlformats.org/officeDocument/2006/relationships/image" Target="../media/image68.jpeg"/><Relationship Id="rId3" Type="http://schemas.openxmlformats.org/officeDocument/2006/relationships/image" Target="../media/image62.jpeg"/><Relationship Id="rId6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7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5.jpeg"/><Relationship Id="rId5" Type="http://schemas.openxmlformats.org/officeDocument/2006/relationships/image" Target="../media/image76.jpeg"/><Relationship Id="rId7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74.jpeg"/><Relationship Id="rId6" Type="http://schemas.openxmlformats.org/officeDocument/2006/relationships/image" Target="../media/image77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7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image" Target="../media/image85.jpeg"/><Relationship Id="rId4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82.jpeg"/><Relationship Id="rId5" Type="http://schemas.openxmlformats.org/officeDocument/2006/relationships/image" Target="../media/image8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jpeg"/><Relationship Id="rId5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jpeg"/><Relationship Id="rId5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3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33400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18.1-18.4 Objectives:</a:t>
            </a:r>
            <a:r>
              <a:rPr lang="en-US" sz="2000" dirty="0" smtClean="0"/>
              <a:t>  1)  Be able to describe the characteristics of animals</a:t>
            </a:r>
          </a:p>
          <a:p>
            <a:pPr>
              <a:tabLst>
                <a:tab pos="1433513" algn="l"/>
              </a:tabLst>
            </a:pPr>
            <a:r>
              <a:rPr lang="en-US" sz="2000" dirty="0" smtClean="0"/>
              <a:t>	2)  Be able to describe and recognize the different patterns of symmetry</a:t>
            </a:r>
          </a:p>
          <a:p>
            <a:pPr>
              <a:tabLst>
                <a:tab pos="1433513" algn="l"/>
                <a:tab pos="1773238" algn="l"/>
              </a:tabLst>
            </a:pPr>
            <a:r>
              <a:rPr lang="en-US" sz="2000" dirty="0" smtClean="0"/>
              <a:t>	3)  Be able to describe the process of development (fertilization, 		</a:t>
            </a:r>
            <a:r>
              <a:rPr lang="en-US" sz="2000" dirty="0" err="1" smtClean="0"/>
              <a:t>blastulation</a:t>
            </a:r>
            <a:r>
              <a:rPr lang="en-US" sz="2000" dirty="0" smtClean="0"/>
              <a:t>, </a:t>
            </a:r>
            <a:r>
              <a:rPr lang="en-US" sz="2000" dirty="0" err="1" smtClean="0"/>
              <a:t>gastrulation</a:t>
            </a:r>
            <a:endParaRPr lang="en-US" sz="2000" dirty="0" smtClean="0"/>
          </a:p>
          <a:p>
            <a:pPr>
              <a:tabLst>
                <a:tab pos="1433513" algn="l"/>
              </a:tabLst>
            </a:pPr>
            <a:r>
              <a:rPr lang="en-US" sz="2000" dirty="0" smtClean="0"/>
              <a:t>	4)  Be able to identify the 3 germ layers that are a result of development</a:t>
            </a:r>
          </a:p>
          <a:p>
            <a:pPr>
              <a:tabLst>
                <a:tab pos="1433513" algn="l"/>
                <a:tab pos="1773238" algn="l"/>
              </a:tabLst>
            </a:pPr>
            <a:r>
              <a:rPr lang="en-US" sz="2000" dirty="0" smtClean="0"/>
              <a:t>	5)  Be able to describe and identify the 3 types of body plans that 		an organism </a:t>
            </a:r>
            <a:r>
              <a:rPr lang="en-US" sz="2000" dirty="0" err="1" smtClean="0"/>
              <a:t>diplays</a:t>
            </a:r>
            <a:endParaRPr lang="en-US" sz="2000" dirty="0" smtClean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u="sng" dirty="0"/>
              <a:t>Chapter</a:t>
            </a:r>
            <a:r>
              <a:rPr lang="en-US" u="sng" dirty="0" smtClean="0"/>
              <a:t> 18</a:t>
            </a:r>
            <a:r>
              <a:rPr lang="en-US" u="sng" dirty="0" smtClean="0">
                <a:sym typeface="Wingdings"/>
              </a:rPr>
              <a:t>The Evolution of Invertebrate Diversity</a:t>
            </a:r>
            <a:endParaRPr lang="en-US" u="sng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8650" algn="l"/>
              </a:tabLst>
            </a:pPr>
            <a:r>
              <a:rPr lang="en-US" sz="2000" dirty="0" smtClean="0"/>
              <a:t>	4.  Bilateral symmetry</a:t>
            </a:r>
          </a:p>
          <a:p>
            <a:pPr>
              <a:tabLst>
                <a:tab pos="628650" algn="l"/>
                <a:tab pos="968375" algn="l"/>
              </a:tabLst>
            </a:pPr>
            <a:r>
              <a:rPr lang="en-US" sz="2000" dirty="0" smtClean="0"/>
              <a:t>		a.  2 identical halves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46482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en-US" sz="2000" dirty="0" smtClean="0"/>
              <a:t>	</a:t>
            </a:r>
            <a:r>
              <a:rPr lang="en-US" sz="2000" dirty="0" err="1" smtClean="0"/>
              <a:t>b</a:t>
            </a:r>
            <a:r>
              <a:rPr lang="en-US" sz="2000" dirty="0" smtClean="0"/>
              <a:t>.  Have a dorsal (back/top) and a ventral (front/bottom) side</a:t>
            </a:r>
          </a:p>
          <a:p>
            <a:pPr>
              <a:tabLst>
                <a:tab pos="968375" algn="l"/>
              </a:tabLst>
            </a:pPr>
            <a:r>
              <a:rPr lang="en-US" sz="2000" dirty="0" smtClean="0"/>
              <a:t>	</a:t>
            </a:r>
            <a:r>
              <a:rPr lang="en-US" sz="2000" dirty="0" err="1" smtClean="0"/>
              <a:t>c</a:t>
            </a:r>
            <a:r>
              <a:rPr lang="en-US" sz="2000" dirty="0" smtClean="0"/>
              <a:t>.  Have an anterior (head) and a posterior (tail)</a:t>
            </a:r>
          </a:p>
          <a:p>
            <a:pPr>
              <a:tabLst>
                <a:tab pos="968375" algn="l"/>
              </a:tabLst>
            </a:pPr>
            <a:r>
              <a:rPr lang="en-US" sz="2000" dirty="0" smtClean="0"/>
              <a:t>	</a:t>
            </a:r>
            <a:r>
              <a:rPr lang="en-US" sz="2000" dirty="0" err="1" smtClean="0"/>
              <a:t>d</a:t>
            </a:r>
            <a:r>
              <a:rPr lang="en-US" sz="2000" dirty="0" smtClean="0"/>
              <a:t>.  Have a right and left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55626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8375" algn="l"/>
              </a:tabLst>
            </a:pPr>
            <a:r>
              <a:rPr lang="en-US" sz="2000" dirty="0" smtClean="0"/>
              <a:t>	</a:t>
            </a:r>
            <a:r>
              <a:rPr lang="en-US" sz="2000" dirty="0" err="1" smtClean="0"/>
              <a:t>e</a:t>
            </a:r>
            <a:r>
              <a:rPr lang="en-US" sz="2000" dirty="0" smtClean="0"/>
              <a:t>.  Exhibit cephalization</a:t>
            </a:r>
          </a:p>
          <a:p>
            <a:pPr>
              <a:tabLst>
                <a:tab pos="968375" algn="l"/>
                <a:tab pos="1370013" algn="l"/>
              </a:tabLst>
            </a:pPr>
            <a:r>
              <a:rPr lang="en-US" sz="2000" dirty="0" smtClean="0"/>
              <a:t>		1.  Concentration of sensory or brain structures in the anterior end</a:t>
            </a:r>
          </a:p>
          <a:p>
            <a:pPr>
              <a:tabLst>
                <a:tab pos="968375" algn="l"/>
                <a:tab pos="1370013" algn="l"/>
              </a:tabLst>
            </a:pPr>
            <a:r>
              <a:rPr lang="en-US" sz="2000" dirty="0" smtClean="0"/>
              <a:t>		2.  A head</a:t>
            </a:r>
            <a:endParaRPr lang="en-US" sz="2000" dirty="0"/>
          </a:p>
        </p:txBody>
      </p:sp>
      <p:pic>
        <p:nvPicPr>
          <p:cNvPr id="10" name="Picture 9" descr="18_03aBilateral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838200"/>
            <a:ext cx="4943856" cy="3346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429000" y="1371600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0000FF"/>
                </a:solidFill>
              </a:rPr>
              <a:t>No Body Cavity</a:t>
            </a:r>
            <a:endParaRPr lang="en-US" sz="2000" dirty="0"/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1676400" y="4648200"/>
            <a:ext cx="533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0000FF"/>
                </a:solidFill>
              </a:rPr>
              <a:t>Body cavity between Endoderm &amp; Mesoderm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Types of body plans</a:t>
            </a:r>
          </a:p>
          <a:p>
            <a:pPr>
              <a:tabLst>
                <a:tab pos="401638" algn="l"/>
                <a:tab pos="741363" algn="l"/>
              </a:tabLst>
            </a:pPr>
            <a:r>
              <a:rPr lang="en-US" sz="2000" dirty="0" smtClean="0"/>
              <a:t>	A.  </a:t>
            </a:r>
            <a:r>
              <a:rPr lang="en-US" sz="2000" dirty="0" err="1" smtClean="0"/>
              <a:t>Acoelomate</a:t>
            </a:r>
            <a:endParaRPr lang="en-US" sz="2000" dirty="0" smtClean="0"/>
          </a:p>
          <a:p>
            <a:pPr>
              <a:tabLst>
                <a:tab pos="401638" algn="l"/>
                <a:tab pos="741363" algn="l"/>
                <a:tab pos="1081088" algn="l"/>
              </a:tabLst>
            </a:pPr>
            <a:r>
              <a:rPr lang="en-US" sz="2000" dirty="0" smtClean="0"/>
              <a:t>		1.  Body cavity missing</a:t>
            </a:r>
          </a:p>
          <a:p>
            <a:pPr>
              <a:tabLst>
                <a:tab pos="401638" algn="l"/>
                <a:tab pos="741363" algn="l"/>
                <a:tab pos="1081088" algn="l"/>
              </a:tabLst>
            </a:pPr>
            <a:r>
              <a:rPr lang="en-US" sz="2000" dirty="0" smtClean="0"/>
              <a:t>		2.  All 3 germ layers are in direct contact with each other</a:t>
            </a:r>
            <a:endParaRPr 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38862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6075" algn="l"/>
              </a:tabLst>
            </a:pPr>
            <a:r>
              <a:rPr lang="en-US" sz="2000" dirty="0" smtClean="0"/>
              <a:t>	B.  </a:t>
            </a:r>
            <a:r>
              <a:rPr lang="en-US" sz="2000" dirty="0" err="1" smtClean="0"/>
              <a:t>Pseudocoelomate</a:t>
            </a:r>
            <a:endParaRPr lang="en-US" sz="2000" dirty="0" smtClean="0"/>
          </a:p>
          <a:p>
            <a:pPr>
              <a:tabLst>
                <a:tab pos="741363" algn="l"/>
                <a:tab pos="1081088" algn="l"/>
              </a:tabLst>
            </a:pPr>
            <a:r>
              <a:rPr lang="en-US" sz="2000" dirty="0" smtClean="0"/>
              <a:t>	1.  Have a body cavity between the endoderm and mesoderm</a:t>
            </a:r>
            <a:endParaRPr lang="en-US" sz="2000" dirty="0"/>
          </a:p>
        </p:txBody>
      </p:sp>
      <p:pic>
        <p:nvPicPr>
          <p:cNvPr id="13" name="Picture 12" descr="18_03dNoBodyCavity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1752600"/>
            <a:ext cx="4200144" cy="2086601"/>
          </a:xfrm>
          <a:prstGeom prst="rect">
            <a:avLst/>
          </a:prstGeom>
        </p:spPr>
      </p:pic>
      <p:pic>
        <p:nvPicPr>
          <p:cNvPr id="14" name="Picture 13" descr="18_03cPseudocoelom-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600" y="5029200"/>
            <a:ext cx="4401040" cy="1828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59455" y="6003636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  <p:bldP spid="17417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2057400" y="838200"/>
            <a:ext cx="4953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0000FF"/>
                </a:solidFill>
              </a:rPr>
              <a:t>Body cavity inside of the Mesoderm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6075" algn="l"/>
              </a:tabLst>
            </a:pPr>
            <a:r>
              <a:rPr lang="en-US" sz="2000" dirty="0" smtClean="0"/>
              <a:t>	C.  </a:t>
            </a:r>
            <a:r>
              <a:rPr lang="en-US" sz="2000" dirty="0" err="1" smtClean="0"/>
              <a:t>Coelomate</a:t>
            </a:r>
            <a:endParaRPr lang="en-US" sz="2000" dirty="0" smtClean="0"/>
          </a:p>
          <a:p>
            <a:pPr>
              <a:tabLst>
                <a:tab pos="741363" algn="l"/>
                <a:tab pos="1081088" algn="l"/>
              </a:tabLst>
            </a:pPr>
            <a:r>
              <a:rPr lang="en-US" sz="2000" dirty="0" smtClean="0"/>
              <a:t>	1.  Have a cavity within the mesoderm  </a:t>
            </a:r>
            <a:endParaRPr lang="en-US" sz="2000" dirty="0"/>
          </a:p>
        </p:txBody>
      </p:sp>
      <p:pic>
        <p:nvPicPr>
          <p:cNvPr id="12" name="Picture 11" descr="18_03bTrueCoelom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56" y="1664208"/>
            <a:ext cx="8552688" cy="3529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Spong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81000"/>
            <a:ext cx="419100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Spon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457200"/>
            <a:ext cx="42862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spong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3475038"/>
            <a:ext cx="46482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Por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38800" y="3581400"/>
            <a:ext cx="2309191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18.5</a:t>
            </a:r>
            <a:r>
              <a:rPr lang="en-US" sz="2000" u="sng" dirty="0" smtClean="0">
                <a:sym typeface="Wingdings"/>
              </a:rPr>
              <a:t> Phylum </a:t>
            </a:r>
            <a:r>
              <a:rPr lang="en-US" sz="2000" u="sng" dirty="0" err="1" smtClean="0">
                <a:sym typeface="Wingdings"/>
              </a:rPr>
              <a:t>Porifera</a:t>
            </a:r>
            <a:endParaRPr lang="en-US" sz="2000" u="sng" dirty="0" smtClean="0">
              <a:sym typeface="Wingding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I.  Classification</a:t>
            </a:r>
          </a:p>
          <a:p>
            <a:pPr>
              <a:tabLst>
                <a:tab pos="282575" algn="l"/>
              </a:tabLst>
            </a:pPr>
            <a:r>
              <a:rPr lang="en-US" sz="2000" dirty="0" smtClean="0"/>
              <a:t>	A.  Kingdom </a:t>
            </a:r>
            <a:r>
              <a:rPr lang="en-US" sz="2000" dirty="0" err="1" smtClean="0"/>
              <a:t>Anamalia</a:t>
            </a:r>
            <a:endParaRPr lang="en-US" sz="2000" dirty="0" smtClean="0"/>
          </a:p>
          <a:p>
            <a:pPr>
              <a:tabLst>
                <a:tab pos="282575" algn="l"/>
                <a:tab pos="679450" algn="l"/>
              </a:tabLst>
            </a:pPr>
            <a:r>
              <a:rPr lang="en-US" sz="2000" dirty="0" smtClean="0"/>
              <a:t>		1.  Phylum </a:t>
            </a:r>
            <a:r>
              <a:rPr lang="en-US" sz="2000" dirty="0" err="1" smtClean="0"/>
              <a:t>Porifera</a:t>
            </a:r>
            <a:r>
              <a:rPr lang="en-US" sz="2000" dirty="0" smtClean="0"/>
              <a:t>-”pore bearer” </a:t>
            </a:r>
            <a:endParaRPr lang="en-US" sz="2000" dirty="0"/>
          </a:p>
        </p:txBody>
      </p:sp>
      <p:pic>
        <p:nvPicPr>
          <p:cNvPr id="3" name="Picture 2" descr="18_05dSpongeStructure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524000"/>
            <a:ext cx="5402257" cy="4895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429000"/>
            <a:ext cx="91440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33" charset="0"/>
              </a:rPr>
              <a:t>		2.  Support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33" charset="0"/>
              </a:rPr>
              <a:t>			a.  </a:t>
            </a:r>
            <a:r>
              <a:rPr lang="en-US" sz="2000" dirty="0" err="1" smtClean="0">
                <a:latin typeface="Geneva" pitchFamily="33" charset="0"/>
              </a:rPr>
              <a:t>Spongin</a:t>
            </a:r>
            <a:endParaRPr lang="en-US" sz="2000" dirty="0" smtClean="0">
              <a:latin typeface="Geneva" pitchFamily="33" charset="0"/>
            </a:endParaRP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33" charset="0"/>
              </a:rPr>
              <a:t>			</a:t>
            </a:r>
            <a:r>
              <a:rPr lang="en-US" sz="2000" dirty="0" err="1" smtClean="0">
                <a:latin typeface="Geneva" pitchFamily="33" charset="0"/>
              </a:rPr>
              <a:t>b</a:t>
            </a:r>
            <a:r>
              <a:rPr lang="en-US" sz="2000" dirty="0" smtClean="0">
                <a:latin typeface="Geneva" pitchFamily="33" charset="0"/>
              </a:rPr>
              <a:t>.  </a:t>
            </a:r>
            <a:r>
              <a:rPr lang="en-US" sz="2000" dirty="0" err="1" smtClean="0">
                <a:latin typeface="Geneva" pitchFamily="33" charset="0"/>
              </a:rPr>
              <a:t>Spicules</a:t>
            </a:r>
            <a:endParaRPr lang="en-US" sz="2000" dirty="0" smtClean="0">
              <a:latin typeface="Geneva" pitchFamily="33" charset="0"/>
            </a:endParaRP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33" charset="0"/>
              </a:rPr>
              <a:t>				1.  Calcium Carbonate (CaCO</a:t>
            </a:r>
            <a:r>
              <a:rPr lang="en-US" sz="2000" baseline="-25000" dirty="0" smtClean="0">
                <a:latin typeface="Geneva" pitchFamily="33" charset="0"/>
              </a:rPr>
              <a:t>3</a:t>
            </a:r>
            <a:r>
              <a:rPr lang="en-US" sz="2000" dirty="0" smtClean="0">
                <a:latin typeface="Geneva" pitchFamily="33" charset="0"/>
              </a:rPr>
              <a:t>)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33" charset="0"/>
              </a:rPr>
              <a:t>				2.  Silicon Dioxide (SiO</a:t>
            </a:r>
            <a:r>
              <a:rPr lang="en-US" sz="2000" baseline="-25000" dirty="0" smtClean="0">
                <a:latin typeface="Geneva" pitchFamily="33" charset="0"/>
              </a:rPr>
              <a:t>2</a:t>
            </a:r>
            <a:r>
              <a:rPr lang="en-US" sz="2000" dirty="0" smtClean="0">
                <a:latin typeface="Geneva" pitchFamily="33" charset="0"/>
              </a:rPr>
              <a:t>)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27653" name="Text Box 1029"/>
          <p:cNvSpPr txBox="1">
            <a:spLocks noChangeArrowheads="1"/>
          </p:cNvSpPr>
          <p:nvPr/>
        </p:nvSpPr>
        <p:spPr bwMode="auto">
          <a:xfrm>
            <a:off x="0" y="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96925" algn="l"/>
                <a:tab pos="1258888" algn="l"/>
              </a:tabLst>
            </a:pPr>
            <a:r>
              <a:rPr lang="en-US" sz="2000" dirty="0">
                <a:latin typeface="Geneva" pitchFamily="33" charset="0"/>
              </a:rPr>
              <a:t>II.  Characteristics</a:t>
            </a:r>
          </a:p>
          <a:p>
            <a:pPr>
              <a:tabLst>
                <a:tab pos="344488" algn="l"/>
                <a:tab pos="796925" algn="l"/>
                <a:tab pos="1258888" algn="l"/>
              </a:tabLst>
            </a:pPr>
            <a:r>
              <a:rPr lang="en-US" sz="2000" dirty="0">
                <a:latin typeface="Geneva" pitchFamily="33" charset="0"/>
              </a:rPr>
              <a:t>	A.  General</a:t>
            </a:r>
          </a:p>
          <a:p>
            <a:pPr>
              <a:tabLst>
                <a:tab pos="344488" algn="l"/>
                <a:tab pos="796925" algn="l"/>
                <a:tab pos="1258888" algn="l"/>
              </a:tabLst>
            </a:pPr>
            <a:r>
              <a:rPr lang="en-US" sz="2000" dirty="0">
                <a:latin typeface="Geneva" pitchFamily="33" charset="0"/>
              </a:rPr>
              <a:t>		1.  Aquatic animals</a:t>
            </a:r>
          </a:p>
          <a:p>
            <a:pPr>
              <a:tabLst>
                <a:tab pos="344488" algn="l"/>
                <a:tab pos="796925" algn="l"/>
                <a:tab pos="1258888" algn="l"/>
              </a:tabLst>
            </a:pPr>
            <a:r>
              <a:rPr lang="en-US" sz="2000" dirty="0">
                <a:latin typeface="Geneva" pitchFamily="33" charset="0"/>
              </a:rPr>
              <a:t>		2.  Exhibit minimal specialization</a:t>
            </a:r>
          </a:p>
          <a:p>
            <a:pPr>
              <a:tabLst>
                <a:tab pos="344488" algn="l"/>
                <a:tab pos="796925" algn="l"/>
                <a:tab pos="1258888" algn="l"/>
              </a:tabLst>
            </a:pPr>
            <a:r>
              <a:rPr lang="en-US" sz="2000" dirty="0">
                <a:latin typeface="Geneva" pitchFamily="33" charset="0"/>
              </a:rPr>
              <a:t>		3.  Adults are sessile</a:t>
            </a:r>
            <a:endParaRPr lang="en-US" dirty="0"/>
          </a:p>
        </p:txBody>
      </p:sp>
      <p:sp>
        <p:nvSpPr>
          <p:cNvPr id="27654" name="Text Box 1030"/>
          <p:cNvSpPr txBox="1">
            <a:spLocks noChangeArrowheads="1"/>
          </p:cNvSpPr>
          <p:nvPr/>
        </p:nvSpPr>
        <p:spPr bwMode="auto">
          <a:xfrm>
            <a:off x="0" y="152400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33" charset="0"/>
              </a:rPr>
              <a:t>	B.  Body plan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33" charset="0"/>
              </a:rPr>
              <a:t>		1.  General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33" charset="0"/>
              </a:rPr>
              <a:t>			a.  2 cell layers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33" charset="0"/>
              </a:rPr>
              <a:t>				1. </a:t>
            </a:r>
            <a:r>
              <a:rPr lang="en-US" sz="2000" dirty="0" smtClean="0">
                <a:latin typeface="Geneva" pitchFamily="33" charset="0"/>
              </a:rPr>
              <a:t> </a:t>
            </a:r>
            <a:r>
              <a:rPr lang="en-US" sz="2000" dirty="0" err="1" smtClean="0">
                <a:latin typeface="Geneva" pitchFamily="33" charset="0"/>
              </a:rPr>
              <a:t>Choanocytes</a:t>
            </a:r>
            <a:endParaRPr lang="en-US" sz="2000" dirty="0" smtClean="0">
              <a:latin typeface="Geneva" pitchFamily="33" charset="0"/>
            </a:endParaRP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33" charset="0"/>
              </a:rPr>
              <a:t>				2.  Epithelial Cells  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33" charset="0"/>
              </a:rPr>
              <a:t>			</a:t>
            </a:r>
            <a:r>
              <a:rPr lang="en-US" sz="2000" dirty="0" err="1">
                <a:latin typeface="Geneva" pitchFamily="33" charset="0"/>
              </a:rPr>
              <a:t>b</a:t>
            </a:r>
            <a:r>
              <a:rPr lang="en-US" sz="2000" dirty="0">
                <a:latin typeface="Geneva" pitchFamily="33" charset="0"/>
              </a:rPr>
              <a:t>.  </a:t>
            </a:r>
            <a:r>
              <a:rPr lang="en-US" sz="2000" dirty="0" err="1">
                <a:latin typeface="Geneva" pitchFamily="33" charset="0"/>
              </a:rPr>
              <a:t>Osculum</a:t>
            </a:r>
            <a:r>
              <a:rPr lang="en-US" sz="2000" dirty="0" err="1">
                <a:latin typeface="Geneva" pitchFamily="33" charset="0"/>
                <a:sym typeface="Wingdings" pitchFamily="33" charset="2"/>
              </a:rPr>
              <a:t></a:t>
            </a:r>
            <a:r>
              <a:rPr lang="en-US" sz="2000" dirty="0">
                <a:latin typeface="Geneva" pitchFamily="33" charset="0"/>
              </a:rPr>
              <a:t> opening at the </a:t>
            </a:r>
            <a:r>
              <a:rPr lang="en-US" sz="2000" dirty="0" smtClean="0">
                <a:latin typeface="Geneva" pitchFamily="33" charset="0"/>
              </a:rPr>
              <a:t>top</a:t>
            </a:r>
          </a:p>
        </p:txBody>
      </p:sp>
      <p:pic>
        <p:nvPicPr>
          <p:cNvPr id="27657" name="Picture 1033" descr="Spicul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886200"/>
            <a:ext cx="3505200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1034" descr="Spongi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3962400"/>
            <a:ext cx="3429000" cy="261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18_05dSpongeStructure-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00" y="533400"/>
            <a:ext cx="3581400" cy="324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6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Porifer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041525"/>
            <a:ext cx="8686800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</a:tabLst>
            </a:pPr>
            <a:r>
              <a:rPr lang="en-US" sz="2000" dirty="0">
                <a:latin typeface="Geneva" pitchFamily="33" charset="0"/>
              </a:rPr>
              <a:t>	C.  Feeding &amp; digestion</a:t>
            </a:r>
          </a:p>
          <a:p>
            <a:pPr>
              <a:tabLst>
                <a:tab pos="344488" algn="l"/>
                <a:tab pos="742950" algn="l"/>
              </a:tabLst>
            </a:pPr>
            <a:r>
              <a:rPr lang="en-US" sz="2000" dirty="0">
                <a:latin typeface="Geneva" pitchFamily="33" charset="0"/>
              </a:rPr>
              <a:t>		1. </a:t>
            </a:r>
            <a:r>
              <a:rPr lang="en-US" sz="2000" dirty="0" smtClean="0">
                <a:latin typeface="Geneva" pitchFamily="33" charset="0"/>
              </a:rPr>
              <a:t> Suspension </a:t>
            </a:r>
            <a:r>
              <a:rPr lang="en-US" sz="2000" dirty="0">
                <a:latin typeface="Geneva" pitchFamily="33" charset="0"/>
              </a:rPr>
              <a:t>feeders</a:t>
            </a:r>
          </a:p>
          <a:p>
            <a:pPr>
              <a:tabLst>
                <a:tab pos="344488" algn="l"/>
                <a:tab pos="803275" algn="l"/>
                <a:tab pos="1138238" algn="l"/>
              </a:tabLst>
            </a:pPr>
            <a:r>
              <a:rPr lang="en-US" sz="2000" dirty="0">
                <a:latin typeface="Geneva" pitchFamily="33" charset="0"/>
              </a:rPr>
              <a:t>			a.  Screen food out of water that moves through it’s body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9144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4538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Geneva"/>
                <a:cs typeface="Geneva"/>
              </a:rPr>
              <a:t>2.  Flagellated </a:t>
            </a:r>
            <a:r>
              <a:rPr lang="en-US" sz="2000" dirty="0" err="1" smtClean="0">
                <a:latin typeface="Geneva"/>
                <a:cs typeface="Geneva"/>
              </a:rPr>
              <a:t>choanocytes</a:t>
            </a:r>
            <a:endParaRPr lang="en-US" dirty="0">
              <a:latin typeface="Geneva"/>
              <a:cs typeface="Geneva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anemo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57200"/>
            <a:ext cx="2781300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Cora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81000"/>
            <a:ext cx="4038600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hydra buddi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4495800"/>
            <a:ext cx="22415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 descr="Man-of-wa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5513" y="3429000"/>
            <a:ext cx="313848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18_06bSeaNettle-L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81400" y="3657600"/>
            <a:ext cx="2164080" cy="30781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jellyfis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152400"/>
            <a:ext cx="30480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sea_anemon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581400"/>
            <a:ext cx="3429000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Box Jelly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1800" y="3429000"/>
            <a:ext cx="2082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 descr="hydra buddi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62400" y="4038600"/>
            <a:ext cx="266700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Text Box 8"/>
          <p:cNvSpPr txBox="1">
            <a:spLocks noChangeArrowheads="1"/>
          </p:cNvSpPr>
          <p:nvPr/>
        </p:nvSpPr>
        <p:spPr bwMode="auto">
          <a:xfrm>
            <a:off x="0" y="4572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96925" algn="l"/>
              </a:tabLst>
            </a:pPr>
            <a:r>
              <a:rPr lang="en-US" sz="2000" dirty="0">
                <a:latin typeface="Geneva" pitchFamily="-107" charset="0"/>
              </a:rPr>
              <a:t>I.  Classification</a:t>
            </a:r>
          </a:p>
          <a:p>
            <a:pPr>
              <a:tabLst>
                <a:tab pos="344488" algn="l"/>
                <a:tab pos="796925" algn="l"/>
              </a:tabLst>
            </a:pPr>
            <a:r>
              <a:rPr lang="en-US" sz="2000" dirty="0">
                <a:latin typeface="Geneva" pitchFamily="-107" charset="0"/>
              </a:rPr>
              <a:t>	A.  Phylum </a:t>
            </a:r>
            <a:r>
              <a:rPr lang="en-US" sz="2000" dirty="0" err="1">
                <a:latin typeface="Geneva" pitchFamily="-107" charset="0"/>
              </a:rPr>
              <a:t>Cnidaria</a:t>
            </a:r>
            <a:endParaRPr lang="en-US" sz="2000" dirty="0">
              <a:latin typeface="Geneva" pitchFamily="-107" charset="0"/>
            </a:endParaRPr>
          </a:p>
          <a:p>
            <a:pPr>
              <a:tabLst>
                <a:tab pos="344488" algn="l"/>
                <a:tab pos="796925" algn="l"/>
              </a:tabLst>
            </a:pPr>
            <a:r>
              <a:rPr lang="en-US" sz="2000" dirty="0">
                <a:latin typeface="Geneva" pitchFamily="-107" charset="0"/>
              </a:rPr>
              <a:t>		1.  Class Hydrozoa</a:t>
            </a:r>
          </a:p>
          <a:p>
            <a:pPr>
              <a:tabLst>
                <a:tab pos="344488" algn="l"/>
                <a:tab pos="796925" algn="l"/>
              </a:tabLst>
            </a:pPr>
            <a:r>
              <a:rPr lang="en-US" sz="2000" dirty="0">
                <a:latin typeface="Geneva" pitchFamily="-107" charset="0"/>
              </a:rPr>
              <a:t>		2.  Class </a:t>
            </a:r>
            <a:r>
              <a:rPr lang="en-US" sz="2000" dirty="0" err="1">
                <a:latin typeface="Geneva" pitchFamily="-107" charset="0"/>
              </a:rPr>
              <a:t>Scyphozoa</a:t>
            </a:r>
            <a:endParaRPr lang="en-US" sz="2000" dirty="0">
              <a:latin typeface="Geneva" pitchFamily="-107" charset="0"/>
            </a:endParaRPr>
          </a:p>
          <a:p>
            <a:pPr>
              <a:tabLst>
                <a:tab pos="344488" algn="l"/>
                <a:tab pos="796925" algn="l"/>
              </a:tabLst>
            </a:pPr>
            <a:r>
              <a:rPr lang="en-US" sz="2000" dirty="0">
                <a:latin typeface="Geneva" pitchFamily="-107" charset="0"/>
              </a:rPr>
              <a:t>		3.  Class </a:t>
            </a:r>
            <a:r>
              <a:rPr lang="en-US" sz="2000" dirty="0" err="1">
                <a:latin typeface="Geneva" pitchFamily="-107" charset="0"/>
              </a:rPr>
              <a:t>Anthozoa</a:t>
            </a:r>
            <a:endParaRPr lang="en-US" dirty="0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0" y="19812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sz="2000" dirty="0">
                <a:latin typeface="Geneva" pitchFamily="-107" charset="0"/>
              </a:rPr>
              <a:t>II.  General characteristics</a:t>
            </a:r>
          </a:p>
          <a:p>
            <a:pPr>
              <a:tabLst>
                <a:tab pos="344488" algn="l"/>
              </a:tabLst>
            </a:pPr>
            <a:r>
              <a:rPr lang="en-US" sz="2000" dirty="0">
                <a:latin typeface="Geneva" pitchFamily="-107" charset="0"/>
              </a:rPr>
              <a:t>	A.  Body structure/symmetry</a:t>
            </a:r>
            <a:endParaRPr lang="en-US" sz="2000" dirty="0"/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0" y="25908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 dirty="0">
                <a:latin typeface="Geneva" pitchFamily="-107" charset="0"/>
              </a:rPr>
              <a:t>		1.  2 forms</a:t>
            </a:r>
          </a:p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 dirty="0">
                <a:latin typeface="Geneva" pitchFamily="-107" charset="0"/>
              </a:rPr>
              <a:t>			a.  Polyp</a:t>
            </a:r>
          </a:p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 dirty="0">
                <a:latin typeface="Geneva" pitchFamily="-107" charset="0"/>
              </a:rPr>
              <a:t>			</a:t>
            </a:r>
            <a:r>
              <a:rPr lang="en-US" sz="2000" dirty="0" err="1">
                <a:latin typeface="Geneva" pitchFamily="-107" charset="0"/>
              </a:rPr>
              <a:t>b</a:t>
            </a:r>
            <a:r>
              <a:rPr lang="en-US" sz="2000" dirty="0">
                <a:latin typeface="Geneva" pitchFamily="-107" charset="0"/>
              </a:rPr>
              <a:t>.  Medusa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18.6-Phylum </a:t>
            </a:r>
            <a:r>
              <a:rPr lang="en-US" sz="2000" u="sng" dirty="0" err="1" smtClean="0"/>
              <a:t>Cnidaria</a:t>
            </a:r>
            <a:endParaRPr lang="en-US" sz="2000" u="sng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  <p:bldP spid="1639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914400" algn="l"/>
              </a:tabLst>
            </a:pPr>
            <a:r>
              <a:rPr lang="en-US" sz="2000">
                <a:latin typeface="Geneva" pitchFamily="-107" charset="0"/>
              </a:rPr>
              <a:t>III.  Body Plan</a:t>
            </a:r>
          </a:p>
          <a:p>
            <a:pPr>
              <a:tabLst>
                <a:tab pos="452438" algn="l"/>
                <a:tab pos="914400" algn="l"/>
              </a:tabLst>
            </a:pPr>
            <a:r>
              <a:rPr lang="en-US" sz="2000">
                <a:latin typeface="Geneva" pitchFamily="-107" charset="0"/>
              </a:rPr>
              <a:t>	A.  2 tissue layer</a:t>
            </a:r>
          </a:p>
          <a:p>
            <a:pPr>
              <a:tabLst>
                <a:tab pos="452438" algn="l"/>
                <a:tab pos="914400" algn="l"/>
              </a:tabLst>
            </a:pPr>
            <a:r>
              <a:rPr lang="en-US" sz="2000">
                <a:latin typeface="Geneva" pitchFamily="-107" charset="0"/>
              </a:rPr>
              <a:t>		1.  Ectoderm</a:t>
            </a:r>
          </a:p>
          <a:p>
            <a:pPr>
              <a:tabLst>
                <a:tab pos="452438" algn="l"/>
                <a:tab pos="914400" algn="l"/>
              </a:tabLst>
            </a:pPr>
            <a:r>
              <a:rPr lang="en-US" sz="2000">
                <a:latin typeface="Geneva" pitchFamily="-107" charset="0"/>
              </a:rPr>
              <a:t>		2.  Endoderm</a:t>
            </a:r>
          </a:p>
          <a:p>
            <a:pPr>
              <a:tabLst>
                <a:tab pos="452438" algn="l"/>
                <a:tab pos="914400" algn="l"/>
              </a:tabLst>
            </a:pPr>
            <a:r>
              <a:rPr lang="en-US" sz="2000">
                <a:latin typeface="Geneva" pitchFamily="-107" charset="0"/>
              </a:rPr>
              <a:t>		3.  Mesoglea</a:t>
            </a:r>
            <a:endParaRPr lang="en-US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0" y="15240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 sz="2000">
                <a:latin typeface="Geneva" pitchFamily="-107" charset="0"/>
              </a:rPr>
              <a:t>	B.  Cnidae</a:t>
            </a: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 sz="2000">
                <a:latin typeface="Geneva" pitchFamily="-107" charset="0"/>
              </a:rPr>
              <a:t>		1.  Nematocysts</a:t>
            </a: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 sz="2000">
                <a:latin typeface="Geneva" pitchFamily="-107" charset="0"/>
              </a:rPr>
              <a:t>			a.  Stinging structures</a:t>
            </a: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 sz="2000">
                <a:latin typeface="Geneva" pitchFamily="-107" charset="0"/>
              </a:rPr>
              <a:t>			b.  Occur in all classes</a:t>
            </a: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 sz="2000">
                <a:latin typeface="Geneva" pitchFamily="-107" charset="0"/>
              </a:rPr>
              <a:t>			c.  Must be stimulated to work</a:t>
            </a:r>
            <a:endParaRPr lang="en-US"/>
          </a:p>
        </p:txBody>
      </p:sp>
      <p:pic>
        <p:nvPicPr>
          <p:cNvPr id="28676" name="Picture 4" descr="nematocysts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00400"/>
            <a:ext cx="3209925" cy="12033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28677" name="Picture 5" descr="nematocyst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3124200"/>
            <a:ext cx="3048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 descr="nematocyst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52600" y="4495800"/>
            <a:ext cx="3429000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8" descr="cnidarian body plan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0"/>
            <a:ext cx="40259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braincor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533400"/>
            <a:ext cx="2667000" cy="2000250"/>
          </a:xfrm>
          <a:prstGeom prst="rect">
            <a:avLst/>
          </a:prstGeom>
          <a:noFill/>
        </p:spPr>
      </p:pic>
      <p:pic>
        <p:nvPicPr>
          <p:cNvPr id="13316" name="Picture 4" descr="Hydr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533400"/>
            <a:ext cx="1981200" cy="1481138"/>
          </a:xfrm>
          <a:prstGeom prst="rect">
            <a:avLst/>
          </a:prstGeom>
          <a:noFill/>
        </p:spPr>
      </p:pic>
      <p:pic>
        <p:nvPicPr>
          <p:cNvPr id="13317" name="Picture 5" descr="iguana lizar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24600" y="4691063"/>
            <a:ext cx="2819400" cy="2166937"/>
          </a:xfrm>
          <a:prstGeom prst="rect">
            <a:avLst/>
          </a:prstGeom>
          <a:noFill/>
        </p:spPr>
      </p:pic>
      <p:pic>
        <p:nvPicPr>
          <p:cNvPr id="13318" name="Picture 6" descr="PortManOWar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048000"/>
            <a:ext cx="2895600" cy="1952625"/>
          </a:xfrm>
          <a:prstGeom prst="rect">
            <a:avLst/>
          </a:prstGeom>
          <a:noFill/>
        </p:spPr>
      </p:pic>
      <p:pic>
        <p:nvPicPr>
          <p:cNvPr id="13319" name="Picture 7" descr="Sea Urchin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24600" y="533400"/>
            <a:ext cx="2640013" cy="1955800"/>
          </a:xfrm>
          <a:prstGeom prst="rect">
            <a:avLst/>
          </a:prstGeom>
          <a:noFill/>
        </p:spPr>
      </p:pic>
      <p:pic>
        <p:nvPicPr>
          <p:cNvPr id="13320" name="Picture 8" descr="Tapeworm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600" y="5159375"/>
            <a:ext cx="2514600" cy="1698625"/>
          </a:xfrm>
          <a:prstGeom prst="rect">
            <a:avLst/>
          </a:prstGeom>
          <a:noFill/>
        </p:spPr>
      </p:pic>
      <p:pic>
        <p:nvPicPr>
          <p:cNvPr id="13321" name="Picture 9" descr="bush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24200" y="2133600"/>
            <a:ext cx="3106738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sea_anemo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3963" y="2374900"/>
            <a:ext cx="5380037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 descr="Hydra feedi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4724400"/>
            <a:ext cx="20288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</a:tabLst>
            </a:pPr>
            <a:r>
              <a:rPr lang="en-US" sz="2000" dirty="0">
                <a:latin typeface="Geneva" pitchFamily="-107" charset="0"/>
              </a:rPr>
              <a:t>	C.  Feeding</a:t>
            </a:r>
          </a:p>
          <a:p>
            <a:pPr>
              <a:tabLst>
                <a:tab pos="452438" algn="l"/>
                <a:tab pos="860425" algn="l"/>
              </a:tabLst>
            </a:pPr>
            <a:r>
              <a:rPr lang="en-US" sz="2000" dirty="0">
                <a:latin typeface="Geneva" pitchFamily="-107" charset="0"/>
              </a:rPr>
              <a:t>		1.  Carnivores</a:t>
            </a:r>
            <a:endParaRPr lang="en-US" dirty="0"/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0" y="609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</a:tabLst>
            </a:pPr>
            <a:r>
              <a:rPr lang="en-US" sz="2000">
                <a:latin typeface="Geneva" pitchFamily="-107" charset="0"/>
              </a:rPr>
              <a:t>	D.  Nervous system</a:t>
            </a:r>
          </a:p>
          <a:p>
            <a:pPr>
              <a:tabLst>
                <a:tab pos="452438" algn="l"/>
                <a:tab pos="860425" algn="l"/>
              </a:tabLst>
            </a:pPr>
            <a:r>
              <a:rPr lang="en-US" sz="2000">
                <a:latin typeface="Geneva" pitchFamily="-107" charset="0"/>
              </a:rPr>
              <a:t>		1.  A simple nerve net</a:t>
            </a:r>
            <a:endParaRPr lang="en-US"/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0" y="12192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</a:tabLst>
            </a:pPr>
            <a:r>
              <a:rPr lang="en-US" sz="2000">
                <a:latin typeface="Geneva" pitchFamily="-107" charset="0"/>
              </a:rPr>
              <a:t>	E.  Reproduction</a:t>
            </a:r>
          </a:p>
          <a:p>
            <a:pPr>
              <a:tabLst>
                <a:tab pos="452438" algn="l"/>
                <a:tab pos="860425" algn="l"/>
              </a:tabLst>
            </a:pPr>
            <a:r>
              <a:rPr lang="en-US" sz="2000">
                <a:latin typeface="Geneva" pitchFamily="-107" charset="0"/>
              </a:rPr>
              <a:t>		1.  Asexual &amp; sexual</a:t>
            </a:r>
            <a:endParaRPr lang="en-US"/>
          </a:p>
        </p:txBody>
      </p:sp>
      <p:pic>
        <p:nvPicPr>
          <p:cNvPr id="17419" name="Picture 11" descr="hydra buddi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4600" y="2590800"/>
            <a:ext cx="4724400" cy="353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/>
      <p:bldP spid="174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Giant Jellyfis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28600"/>
            <a:ext cx="876300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u="sng" dirty="0" smtClean="0">
                <a:solidFill>
                  <a:srgbClr val="000000"/>
                </a:solidFill>
              </a:rPr>
              <a:t>18.7-Phylum </a:t>
            </a:r>
            <a:r>
              <a:rPr lang="en-US" sz="2000" u="sng" dirty="0" err="1" smtClean="0">
                <a:solidFill>
                  <a:srgbClr val="000000"/>
                </a:solidFill>
              </a:rPr>
              <a:t>Platyhelminthes</a:t>
            </a:r>
            <a:endParaRPr lang="en-US" sz="2000" dirty="0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0" y="5334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96925" algn="l"/>
              </a:tabLst>
            </a:pPr>
            <a:r>
              <a:rPr lang="en-US" dirty="0">
                <a:solidFill>
                  <a:srgbClr val="000000"/>
                </a:solidFill>
              </a:rPr>
              <a:t>I.  Classification</a:t>
            </a:r>
          </a:p>
          <a:p>
            <a:pPr>
              <a:tabLst>
                <a:tab pos="344488" algn="l"/>
                <a:tab pos="796925" algn="l"/>
              </a:tabLst>
            </a:pPr>
            <a:r>
              <a:rPr lang="en-US" dirty="0">
                <a:solidFill>
                  <a:srgbClr val="000000"/>
                </a:solidFill>
              </a:rPr>
              <a:t>	A.  </a:t>
            </a:r>
            <a:r>
              <a:rPr lang="en-US" dirty="0" smtClean="0">
                <a:solidFill>
                  <a:srgbClr val="000000"/>
                </a:solidFill>
              </a:rPr>
              <a:t>3 groups</a:t>
            </a:r>
          </a:p>
          <a:p>
            <a:pPr>
              <a:tabLst>
                <a:tab pos="344488" algn="l"/>
                <a:tab pos="796925" algn="l"/>
              </a:tabLst>
            </a:pPr>
            <a:r>
              <a:rPr lang="en-US" dirty="0">
                <a:solidFill>
                  <a:srgbClr val="000000"/>
                </a:solidFill>
              </a:rPr>
              <a:t>		1. </a:t>
            </a:r>
            <a:r>
              <a:rPr lang="en-US" dirty="0" smtClean="0">
                <a:solidFill>
                  <a:srgbClr val="000000"/>
                </a:solidFill>
              </a:rPr>
              <a:t> planarians</a:t>
            </a:r>
          </a:p>
          <a:p>
            <a:pPr>
              <a:tabLst>
                <a:tab pos="344488" algn="l"/>
                <a:tab pos="796925" algn="l"/>
                <a:tab pos="1144588" algn="l"/>
              </a:tabLst>
            </a:pPr>
            <a:r>
              <a:rPr lang="en-US" dirty="0" smtClean="0">
                <a:solidFill>
                  <a:srgbClr val="000000"/>
                </a:solidFill>
              </a:rPr>
              <a:t>			a.  Free-Living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0" y="198120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</a:tabLst>
            </a:pPr>
            <a:r>
              <a:rPr lang="en-US" sz="2400" dirty="0"/>
              <a:t>	</a:t>
            </a:r>
            <a:r>
              <a:rPr lang="en-US" dirty="0">
                <a:solidFill>
                  <a:srgbClr val="000000"/>
                </a:solidFill>
              </a:rPr>
              <a:t>2. </a:t>
            </a:r>
            <a:r>
              <a:rPr lang="en-US" dirty="0" smtClean="0">
                <a:solidFill>
                  <a:srgbClr val="000000"/>
                </a:solidFill>
              </a:rPr>
              <a:t> Flukes</a:t>
            </a:r>
          </a:p>
          <a:p>
            <a:pPr>
              <a:tabLst>
                <a:tab pos="796925" algn="l"/>
                <a:tab pos="1144588" algn="l"/>
              </a:tabLst>
            </a:pPr>
            <a:r>
              <a:rPr lang="en-US" sz="2400" dirty="0" smtClean="0">
                <a:solidFill>
                  <a:srgbClr val="000000"/>
                </a:solidFill>
              </a:rPr>
              <a:t>		</a:t>
            </a:r>
            <a:r>
              <a:rPr lang="en-US" dirty="0" smtClean="0">
                <a:solidFill>
                  <a:srgbClr val="000000"/>
                </a:solidFill>
              </a:rPr>
              <a:t>a.  Parasites</a:t>
            </a:r>
            <a:endParaRPr lang="en-US" sz="2400" dirty="0"/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0" y="2743200"/>
            <a:ext cx="8839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</a:tabLst>
            </a:pPr>
            <a:r>
              <a:rPr lang="en-US" sz="2400" dirty="0"/>
              <a:t>	</a:t>
            </a:r>
            <a:r>
              <a:rPr lang="en-US" dirty="0">
                <a:solidFill>
                  <a:srgbClr val="000000"/>
                </a:solidFill>
              </a:rPr>
              <a:t>3. </a:t>
            </a:r>
            <a:r>
              <a:rPr lang="en-US" dirty="0" smtClean="0">
                <a:solidFill>
                  <a:srgbClr val="000000"/>
                </a:solidFill>
              </a:rPr>
              <a:t> Tapeworms</a:t>
            </a:r>
          </a:p>
          <a:p>
            <a:pPr>
              <a:tabLst>
                <a:tab pos="796925" algn="l"/>
                <a:tab pos="1144588" algn="l"/>
              </a:tabLst>
            </a:pPr>
            <a:r>
              <a:rPr lang="en-US" sz="2400" dirty="0" smtClean="0">
                <a:solidFill>
                  <a:srgbClr val="000000"/>
                </a:solidFill>
              </a:rPr>
              <a:t>		</a:t>
            </a:r>
            <a:r>
              <a:rPr lang="en-US" dirty="0" smtClean="0">
                <a:solidFill>
                  <a:srgbClr val="000000"/>
                </a:solidFill>
              </a:rPr>
              <a:t>a.  Parasites</a:t>
            </a:r>
            <a:endParaRPr lang="en-US" sz="2400" dirty="0"/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0" y="3505200"/>
            <a:ext cx="9144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96925" algn="l"/>
                <a:tab pos="1141413" algn="l"/>
                <a:tab pos="1485900" algn="l"/>
              </a:tabLst>
            </a:pPr>
            <a:r>
              <a:rPr lang="en-US" dirty="0">
                <a:solidFill>
                  <a:srgbClr val="000000"/>
                </a:solidFill>
              </a:rPr>
              <a:t>II.  General characteristics</a:t>
            </a:r>
          </a:p>
          <a:p>
            <a:pPr>
              <a:tabLst>
                <a:tab pos="344488" algn="l"/>
                <a:tab pos="796925" algn="l"/>
                <a:tab pos="1141413" algn="l"/>
                <a:tab pos="1485900" algn="l"/>
              </a:tabLst>
            </a:pPr>
            <a:r>
              <a:rPr lang="en-US" dirty="0">
                <a:solidFill>
                  <a:srgbClr val="000000"/>
                </a:solidFill>
              </a:rPr>
              <a:t>	A.  What are they?</a:t>
            </a:r>
          </a:p>
          <a:p>
            <a:pPr>
              <a:tabLst>
                <a:tab pos="344488" algn="l"/>
                <a:tab pos="796925" algn="l"/>
                <a:tab pos="1141413" algn="l"/>
                <a:tab pos="1485900" algn="l"/>
              </a:tabLst>
            </a:pPr>
            <a:r>
              <a:rPr lang="en-US" dirty="0">
                <a:solidFill>
                  <a:srgbClr val="000000"/>
                </a:solidFill>
              </a:rPr>
              <a:t>		1.  Flat worms</a:t>
            </a:r>
          </a:p>
          <a:p>
            <a:pPr>
              <a:tabLst>
                <a:tab pos="344488" algn="l"/>
                <a:tab pos="796925" algn="l"/>
                <a:tab pos="1141413" algn="l"/>
                <a:tab pos="1485900" algn="l"/>
              </a:tabLst>
            </a:pPr>
            <a:r>
              <a:rPr lang="en-US" dirty="0">
                <a:solidFill>
                  <a:srgbClr val="000000"/>
                </a:solidFill>
              </a:rPr>
              <a:t>	B.  Body structure/symmetry</a:t>
            </a:r>
          </a:p>
          <a:p>
            <a:pPr>
              <a:tabLst>
                <a:tab pos="344488" algn="l"/>
                <a:tab pos="796925" algn="l"/>
                <a:tab pos="1141413" algn="l"/>
                <a:tab pos="1485900" algn="l"/>
              </a:tabLst>
            </a:pPr>
            <a:r>
              <a:rPr lang="en-US" dirty="0">
                <a:solidFill>
                  <a:srgbClr val="000000"/>
                </a:solidFill>
              </a:rPr>
              <a:t>		1.  </a:t>
            </a:r>
            <a:r>
              <a:rPr lang="en-US" dirty="0" smtClean="0">
                <a:solidFill>
                  <a:srgbClr val="000000"/>
                </a:solidFill>
              </a:rPr>
              <a:t>bilateral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2063" name="Picture 15" descr="Trematoda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4267200"/>
            <a:ext cx="3505200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 descr="Cestod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88188" y="1371600"/>
            <a:ext cx="2055812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Turbellaria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5200" y="609600"/>
            <a:ext cx="3352800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0" y="5334000"/>
            <a:ext cx="9144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4488" algn="l"/>
                <a:tab pos="796925" algn="l"/>
                <a:tab pos="1141413" algn="l"/>
                <a:tab pos="1485900" algn="l"/>
              </a:tabLst>
            </a:pPr>
            <a:r>
              <a:rPr lang="en-US" dirty="0" smtClean="0">
                <a:solidFill>
                  <a:srgbClr val="000000"/>
                </a:solidFill>
              </a:rPr>
              <a:t>	C.  Body plan</a:t>
            </a:r>
          </a:p>
          <a:p>
            <a:pPr>
              <a:tabLst>
                <a:tab pos="344488" algn="l"/>
                <a:tab pos="796925" algn="l"/>
                <a:tab pos="1141413" algn="l"/>
                <a:tab pos="1485900" algn="l"/>
              </a:tabLst>
            </a:pPr>
            <a:r>
              <a:rPr lang="en-US" dirty="0" smtClean="0">
                <a:solidFill>
                  <a:srgbClr val="000000"/>
                </a:solidFill>
              </a:rPr>
              <a:t>		1.  3 germ layers</a:t>
            </a:r>
          </a:p>
          <a:p>
            <a:pPr>
              <a:tabLst>
                <a:tab pos="344488" algn="l"/>
                <a:tab pos="796925" algn="l"/>
                <a:tab pos="1141413" algn="l"/>
                <a:tab pos="1485900" algn="l"/>
              </a:tabLst>
            </a:pPr>
            <a:r>
              <a:rPr lang="en-US" dirty="0" smtClean="0">
                <a:solidFill>
                  <a:srgbClr val="000000"/>
                </a:solidFill>
              </a:rPr>
              <a:t>		2.  </a:t>
            </a:r>
            <a:r>
              <a:rPr lang="en-US" dirty="0" err="1" smtClean="0">
                <a:solidFill>
                  <a:srgbClr val="000000"/>
                </a:solidFill>
              </a:rPr>
              <a:t>Acoelomates</a:t>
            </a:r>
            <a:endParaRPr lang="en-US" dirty="0" smtClean="0"/>
          </a:p>
        </p:txBody>
      </p:sp>
      <p:pic>
        <p:nvPicPr>
          <p:cNvPr id="11" name="Picture 8" descr="Turbellaria C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5800" y="4073525"/>
            <a:ext cx="4648200" cy="278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  <p:bldP spid="2056" grpId="0"/>
      <p:bldP spid="2057" grpId="0"/>
      <p:bldP spid="2061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796925" algn="l"/>
                <a:tab pos="1141413" algn="l"/>
              </a:tabLst>
            </a:pPr>
            <a:r>
              <a:rPr lang="en-US" dirty="0" smtClean="0">
                <a:solidFill>
                  <a:srgbClr val="000000"/>
                </a:solidFill>
              </a:rPr>
              <a:t>III.  Groups</a:t>
            </a:r>
          </a:p>
          <a:p>
            <a:pPr>
              <a:tabLst>
                <a:tab pos="452438" algn="l"/>
                <a:tab pos="796925" algn="l"/>
                <a:tab pos="1141413" algn="l"/>
              </a:tabLst>
            </a:pPr>
            <a:r>
              <a:rPr lang="en-US" dirty="0">
                <a:solidFill>
                  <a:srgbClr val="000000"/>
                </a:solidFill>
              </a:rPr>
              <a:t>	A. </a:t>
            </a:r>
            <a:r>
              <a:rPr lang="en-US" dirty="0" smtClean="0">
                <a:solidFill>
                  <a:srgbClr val="000000"/>
                </a:solidFill>
              </a:rPr>
              <a:t> Planarian</a:t>
            </a:r>
          </a:p>
          <a:p>
            <a:pPr>
              <a:tabLst>
                <a:tab pos="452438" algn="l"/>
                <a:tab pos="796925" algn="l"/>
                <a:tab pos="1141413" algn="l"/>
              </a:tabLst>
            </a:pPr>
            <a:r>
              <a:rPr lang="en-US" dirty="0">
                <a:solidFill>
                  <a:srgbClr val="000000"/>
                </a:solidFill>
              </a:rPr>
              <a:t>		1</a:t>
            </a:r>
            <a:r>
              <a:rPr lang="en-US" dirty="0" smtClean="0">
                <a:solidFill>
                  <a:srgbClr val="000000"/>
                </a:solidFill>
              </a:rPr>
              <a:t>.  Spade</a:t>
            </a:r>
            <a:r>
              <a:rPr lang="en-US" dirty="0">
                <a:solidFill>
                  <a:srgbClr val="000000"/>
                </a:solidFill>
              </a:rPr>
              <a:t>-shaped anterior end &amp; tapered posterior end</a:t>
            </a:r>
            <a:endParaRPr lang="en-US" dirty="0"/>
          </a:p>
        </p:txBody>
      </p:sp>
      <p:pic>
        <p:nvPicPr>
          <p:cNvPr id="1030" name="Picture 6" descr="Turbellari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1219200"/>
            <a:ext cx="2590800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0" y="28194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dirty="0"/>
              <a:t>	</a:t>
            </a:r>
            <a:r>
              <a:rPr lang="en-US" dirty="0">
                <a:solidFill>
                  <a:srgbClr val="000000"/>
                </a:solidFill>
              </a:rPr>
              <a:t>2.  Digestion 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dirty="0">
                <a:solidFill>
                  <a:srgbClr val="000000"/>
                </a:solidFill>
              </a:rPr>
              <a:t>		a.  Food ingested through a muscular tube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dirty="0">
                <a:solidFill>
                  <a:srgbClr val="000000"/>
                </a:solidFill>
              </a:rPr>
              <a:t>			1.  Pharynx</a:t>
            </a:r>
            <a:endParaRPr lang="en-US" dirty="0"/>
          </a:p>
        </p:txBody>
      </p:sp>
      <p:pic>
        <p:nvPicPr>
          <p:cNvPr id="8" name="Picture 3" descr="Turbelarria gastro cavit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3958204"/>
            <a:ext cx="2971800" cy="192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Turbellaria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5288756" y="3550444"/>
            <a:ext cx="214788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0" y="594360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  <a:tab pos="1485900" algn="l"/>
              </a:tabLst>
            </a:pPr>
            <a:r>
              <a:rPr lang="en-US" dirty="0"/>
              <a:t>	</a:t>
            </a:r>
            <a:r>
              <a:rPr lang="en-US" dirty="0" err="1">
                <a:solidFill>
                  <a:srgbClr val="000000"/>
                </a:solidFill>
              </a:rPr>
              <a:t>b</a:t>
            </a:r>
            <a:r>
              <a:rPr lang="en-US" dirty="0">
                <a:solidFill>
                  <a:srgbClr val="000000"/>
                </a:solidFill>
              </a:rPr>
              <a:t>.  Have a highly branched </a:t>
            </a:r>
            <a:r>
              <a:rPr lang="en-US" dirty="0" err="1">
                <a:solidFill>
                  <a:srgbClr val="000000"/>
                </a:solidFill>
              </a:rPr>
              <a:t>gastrovascular</a:t>
            </a:r>
            <a:r>
              <a:rPr lang="en-US" dirty="0">
                <a:solidFill>
                  <a:srgbClr val="000000"/>
                </a:solidFill>
              </a:rPr>
              <a:t> cavity (only one 			opening</a:t>
            </a:r>
            <a:r>
              <a:rPr lang="en-US" dirty="0" smtClean="0">
                <a:solidFill>
                  <a:srgbClr val="000000"/>
                </a:solidFill>
              </a:rPr>
              <a:t>)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>
                <a:solidFill>
                  <a:srgbClr val="000000"/>
                </a:solidFill>
              </a:rPr>
              <a:t>	3.  Neural control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>
                <a:solidFill>
                  <a:srgbClr val="000000"/>
                </a:solidFill>
              </a:rPr>
              <a:t>		a.  Cerebral ganglia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>
                <a:solidFill>
                  <a:srgbClr val="000000"/>
                </a:solidFill>
              </a:rPr>
              <a:t>			1.  2 clusters of nerve cells at the anterior end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>
                <a:solidFill>
                  <a:srgbClr val="000000"/>
                </a:solidFill>
              </a:rPr>
              <a:t>		b.  Have a latter like nervous system</a:t>
            </a:r>
            <a:endParaRPr lang="en-US"/>
          </a:p>
        </p:txBody>
      </p:sp>
      <p:pic>
        <p:nvPicPr>
          <p:cNvPr id="11267" name="Picture 3" descr="turbellaria nervou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97825" y="0"/>
            <a:ext cx="114617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0" y="1371600"/>
            <a:ext cx="7620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  <a:tab pos="1485900" algn="l"/>
                <a:tab pos="1830388" algn="l"/>
              </a:tabLst>
            </a:pPr>
            <a:r>
              <a:rPr lang="en-US" dirty="0">
                <a:solidFill>
                  <a:srgbClr val="000000"/>
                </a:solidFill>
              </a:rPr>
              <a:t>	</a:t>
            </a:r>
            <a:r>
              <a:rPr lang="en-US" dirty="0" err="1">
                <a:solidFill>
                  <a:srgbClr val="000000"/>
                </a:solidFill>
              </a:rPr>
              <a:t>c</a:t>
            </a:r>
            <a:r>
              <a:rPr lang="en-US" dirty="0">
                <a:solidFill>
                  <a:srgbClr val="000000"/>
                </a:solidFill>
              </a:rPr>
              <a:t>.  Contain a variety of sensory cells</a:t>
            </a:r>
          </a:p>
          <a:p>
            <a:pPr>
              <a:tabLst>
                <a:tab pos="1141413" algn="l"/>
                <a:tab pos="1485900" algn="l"/>
                <a:tab pos="1830388" algn="l"/>
              </a:tabLst>
            </a:pPr>
            <a:r>
              <a:rPr lang="en-US" dirty="0">
                <a:solidFill>
                  <a:srgbClr val="000000"/>
                </a:solidFill>
              </a:rPr>
              <a:t>		1.  Eyespots</a:t>
            </a:r>
            <a:endParaRPr lang="en-US" dirty="0"/>
          </a:p>
        </p:txBody>
      </p:sp>
      <p:pic>
        <p:nvPicPr>
          <p:cNvPr id="11269" name="Picture 5" descr="Turbellaria eyespot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733800"/>
            <a:ext cx="3362325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 descr="Turbellari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62400" y="3733800"/>
            <a:ext cx="374332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dirty="0">
                <a:solidFill>
                  <a:srgbClr val="000000"/>
                </a:solidFill>
              </a:rPr>
              <a:t>	B. </a:t>
            </a:r>
            <a:r>
              <a:rPr lang="en-US" dirty="0" smtClean="0">
                <a:solidFill>
                  <a:srgbClr val="000000"/>
                </a:solidFill>
              </a:rPr>
              <a:t> Flukes</a:t>
            </a:r>
          </a:p>
        </p:txBody>
      </p:sp>
      <p:pic>
        <p:nvPicPr>
          <p:cNvPr id="15367" name="Picture 7" descr="Trematoda-Fluk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377822">
            <a:off x="5553869" y="1913731"/>
            <a:ext cx="4870450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0" y="304800"/>
            <a:ext cx="7010400" cy="120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dirty="0" smtClean="0">
                <a:solidFill>
                  <a:srgbClr val="000000"/>
                </a:solidFill>
              </a:rPr>
              <a:t>	1.  </a:t>
            </a:r>
            <a:r>
              <a:rPr lang="en-US" dirty="0">
                <a:solidFill>
                  <a:srgbClr val="000000"/>
                </a:solidFill>
              </a:rPr>
              <a:t>Digestion</a:t>
            </a:r>
          </a:p>
          <a:p>
            <a:pPr>
              <a:tabLst>
                <a:tab pos="796925" algn="l"/>
                <a:tab pos="1141413" algn="l"/>
                <a:tab pos="1547813" algn="l"/>
              </a:tabLst>
            </a:pPr>
            <a:r>
              <a:rPr lang="en-US" dirty="0">
                <a:solidFill>
                  <a:srgbClr val="000000"/>
                </a:solidFill>
              </a:rPr>
              <a:t>		a.  Draws host’s body fluids through an</a:t>
            </a:r>
            <a:r>
              <a:rPr lang="en-US" dirty="0" smtClean="0">
                <a:solidFill>
                  <a:srgbClr val="000000"/>
                </a:solidFill>
              </a:rPr>
              <a:t> 			anterior sucker </a:t>
            </a:r>
            <a:r>
              <a:rPr lang="en-US" dirty="0">
                <a:solidFill>
                  <a:srgbClr val="000000"/>
                </a:solidFill>
              </a:rPr>
              <a:t>that acts as a mouth</a:t>
            </a:r>
            <a:endParaRPr lang="en-US" dirty="0"/>
          </a:p>
        </p:txBody>
      </p:sp>
      <p:pic>
        <p:nvPicPr>
          <p:cNvPr id="15369" name="Picture 9" descr="Trematoda-fluke-suck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2362200"/>
            <a:ext cx="2495550" cy="176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860425">
              <a:tabLst>
                <a:tab pos="452438" algn="l"/>
                <a:tab pos="860425" algn="l"/>
                <a:tab pos="1204913" algn="l"/>
              </a:tabLst>
            </a:pPr>
            <a:r>
              <a:rPr lang="en-US" dirty="0">
                <a:solidFill>
                  <a:srgbClr val="000000"/>
                </a:solidFill>
              </a:rPr>
              <a:t>	C. </a:t>
            </a:r>
            <a:r>
              <a:rPr lang="en-US" dirty="0" smtClean="0">
                <a:solidFill>
                  <a:srgbClr val="000000"/>
                </a:solidFill>
              </a:rPr>
              <a:t> Tapeworms</a:t>
            </a:r>
          </a:p>
          <a:p>
            <a:pPr defTabSz="860425">
              <a:tabLst>
                <a:tab pos="452438" algn="l"/>
                <a:tab pos="860425" algn="l"/>
                <a:tab pos="1204913" algn="l"/>
              </a:tabLst>
            </a:pPr>
            <a:r>
              <a:rPr lang="en-US" dirty="0">
                <a:solidFill>
                  <a:srgbClr val="000000"/>
                </a:solidFill>
              </a:rPr>
              <a:t>		1.  Intro</a:t>
            </a:r>
            <a:endParaRPr lang="en-US" dirty="0"/>
          </a:p>
        </p:txBody>
      </p:sp>
      <p:pic>
        <p:nvPicPr>
          <p:cNvPr id="18435" name="Picture 3" descr="Cestod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152400"/>
            <a:ext cx="17145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tapeworm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762000"/>
            <a:ext cx="2744788" cy="165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0" y="2514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60425" algn="l"/>
                <a:tab pos="1204913" algn="l"/>
              </a:tabLst>
            </a:pPr>
            <a:r>
              <a:rPr lang="en-US" dirty="0">
                <a:solidFill>
                  <a:srgbClr val="000000"/>
                </a:solidFill>
              </a:rPr>
              <a:t>	2.  Digestion</a:t>
            </a:r>
          </a:p>
          <a:p>
            <a:pPr>
              <a:tabLst>
                <a:tab pos="860425" algn="l"/>
                <a:tab pos="1204913" algn="l"/>
              </a:tabLst>
            </a:pPr>
            <a:r>
              <a:rPr lang="en-US" dirty="0">
                <a:solidFill>
                  <a:srgbClr val="000000"/>
                </a:solidFill>
              </a:rPr>
              <a:t>		a.  Have no </a:t>
            </a:r>
            <a:r>
              <a:rPr lang="en-US" dirty="0" err="1">
                <a:solidFill>
                  <a:srgbClr val="000000"/>
                </a:solidFill>
              </a:rPr>
              <a:t>gastrovascular</a:t>
            </a:r>
            <a:r>
              <a:rPr lang="en-US" dirty="0">
                <a:solidFill>
                  <a:srgbClr val="000000"/>
                </a:solidFill>
              </a:rPr>
              <a:t> cavity or mouth</a:t>
            </a:r>
            <a:endParaRPr lang="en-US" dirty="0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327660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860425" algn="l"/>
                <a:tab pos="1204913" algn="l"/>
                <a:tab pos="1603375" algn="l"/>
                <a:tab pos="2001838" algn="l"/>
              </a:tabLst>
            </a:pPr>
            <a:r>
              <a:rPr lang="en-US" dirty="0" smtClean="0"/>
              <a:t>	</a:t>
            </a:r>
            <a:r>
              <a:rPr lang="en-US" dirty="0">
                <a:solidFill>
                  <a:srgbClr val="000000"/>
                </a:solidFill>
              </a:rPr>
              <a:t>3</a:t>
            </a:r>
            <a:r>
              <a:rPr lang="en-US" dirty="0" smtClean="0">
                <a:solidFill>
                  <a:srgbClr val="000000"/>
                </a:solidFill>
              </a:rPr>
              <a:t>.  </a:t>
            </a:r>
            <a:r>
              <a:rPr lang="en-US" dirty="0">
                <a:solidFill>
                  <a:srgbClr val="000000"/>
                </a:solidFill>
              </a:rPr>
              <a:t>Body structure</a:t>
            </a:r>
          </a:p>
          <a:p>
            <a:pPr>
              <a:tabLst>
                <a:tab pos="860425" algn="l"/>
                <a:tab pos="1204913" algn="l"/>
                <a:tab pos="1603375" algn="l"/>
                <a:tab pos="2001838" algn="l"/>
              </a:tabLst>
            </a:pPr>
            <a:r>
              <a:rPr lang="en-US" dirty="0">
                <a:solidFill>
                  <a:srgbClr val="000000"/>
                </a:solidFill>
              </a:rPr>
              <a:t>		a.  </a:t>
            </a:r>
            <a:r>
              <a:rPr lang="en-US" dirty="0" err="1">
                <a:solidFill>
                  <a:srgbClr val="000000"/>
                </a:solidFill>
              </a:rPr>
              <a:t>Scolex</a:t>
            </a:r>
            <a:endParaRPr lang="en-US" dirty="0">
              <a:solidFill>
                <a:srgbClr val="000000"/>
              </a:solidFill>
            </a:endParaRPr>
          </a:p>
          <a:p>
            <a:pPr>
              <a:tabLst>
                <a:tab pos="860425" algn="l"/>
                <a:tab pos="1204913" algn="l"/>
                <a:tab pos="1603375" algn="l"/>
                <a:tab pos="2001838" algn="l"/>
              </a:tabLst>
            </a:pPr>
            <a:r>
              <a:rPr lang="en-US" dirty="0">
                <a:solidFill>
                  <a:srgbClr val="000000"/>
                </a:solidFill>
              </a:rPr>
              <a:t>			1.  Knob-shaped structure at anterior end</a:t>
            </a:r>
          </a:p>
          <a:p>
            <a:pPr>
              <a:tabLst>
                <a:tab pos="860425" algn="l"/>
                <a:tab pos="1204913" algn="l"/>
                <a:tab pos="1603375" algn="l"/>
                <a:tab pos="2055813" algn="l"/>
              </a:tabLst>
            </a:pPr>
            <a:r>
              <a:rPr lang="en-US" dirty="0">
                <a:solidFill>
                  <a:srgbClr val="000000"/>
                </a:solidFill>
              </a:rPr>
              <a:t>			2.  Contains hooks and suckers that allows worm to</a:t>
            </a:r>
            <a:r>
              <a:rPr lang="en-US" dirty="0" smtClean="0">
                <a:solidFill>
                  <a:srgbClr val="000000"/>
                </a:solidFill>
              </a:rPr>
              <a:t> 				attach </a:t>
            </a:r>
            <a:r>
              <a:rPr lang="en-US" dirty="0">
                <a:solidFill>
                  <a:srgbClr val="000000"/>
                </a:solidFill>
              </a:rPr>
              <a:t>to</a:t>
            </a:r>
            <a:r>
              <a:rPr lang="en-US" dirty="0" smtClean="0">
                <a:solidFill>
                  <a:srgbClr val="000000"/>
                </a:solidFill>
              </a:rPr>
              <a:t> host</a:t>
            </a:r>
            <a:endParaRPr lang="en-US" dirty="0"/>
          </a:p>
        </p:txBody>
      </p:sp>
      <p:pic>
        <p:nvPicPr>
          <p:cNvPr id="8" name="Picture 4" descr="cestoda Scolex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5181600"/>
            <a:ext cx="1408176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estoda-scolex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2800" y="5171764"/>
            <a:ext cx="1676400" cy="1686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scolexpictur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72200" y="4787718"/>
            <a:ext cx="2285999" cy="2070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  <a:tab pos="1538288" algn="l"/>
              </a:tabLst>
            </a:pPr>
            <a:r>
              <a:rPr lang="en-US" dirty="0"/>
              <a:t>	</a:t>
            </a:r>
            <a:r>
              <a:rPr lang="en-US" dirty="0" err="1">
                <a:solidFill>
                  <a:srgbClr val="000000"/>
                </a:solidFill>
              </a:rPr>
              <a:t>b</a:t>
            </a:r>
            <a:r>
              <a:rPr lang="en-US" dirty="0">
                <a:solidFill>
                  <a:srgbClr val="000000"/>
                </a:solidFill>
              </a:rPr>
              <a:t>.  </a:t>
            </a:r>
            <a:r>
              <a:rPr lang="en-US" dirty="0" err="1" smtClean="0">
                <a:solidFill>
                  <a:srgbClr val="000000"/>
                </a:solidFill>
              </a:rPr>
              <a:t>Proglottids</a:t>
            </a:r>
            <a:endParaRPr lang="en-US" dirty="0" smtClean="0">
              <a:solidFill>
                <a:srgbClr val="000000"/>
              </a:solidFill>
            </a:endParaRPr>
          </a:p>
          <a:p>
            <a:pPr>
              <a:tabLst>
                <a:tab pos="1204913" algn="l"/>
                <a:tab pos="1538288" algn="l"/>
              </a:tabLst>
            </a:pPr>
            <a:r>
              <a:rPr lang="en-US" dirty="0" smtClean="0">
                <a:solidFill>
                  <a:srgbClr val="000000"/>
                </a:solidFill>
              </a:rPr>
              <a:t>		1.  Repeated segments making up body</a:t>
            </a:r>
          </a:p>
          <a:p>
            <a:pPr>
              <a:tabLst>
                <a:tab pos="1204913" algn="l"/>
                <a:tab pos="1538288" algn="l"/>
              </a:tabLst>
            </a:pPr>
            <a:r>
              <a:rPr lang="en-US" dirty="0" smtClean="0">
                <a:solidFill>
                  <a:srgbClr val="000000"/>
                </a:solidFill>
              </a:rPr>
              <a:t>		2.  Reproductive structures</a:t>
            </a:r>
            <a:endParaRPr lang="en-US" dirty="0"/>
          </a:p>
        </p:txBody>
      </p:sp>
      <p:pic>
        <p:nvPicPr>
          <p:cNvPr id="20488" name="Picture 8" descr="tapewor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1295400"/>
            <a:ext cx="294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45720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 dirty="0" smtClean="0"/>
              <a:t>18.9</a:t>
            </a:r>
            <a:r>
              <a:rPr lang="en-US" sz="2000" u="sng" dirty="0" smtClean="0">
                <a:sym typeface="Wingdings"/>
              </a:rPr>
              <a:t></a:t>
            </a:r>
            <a:r>
              <a:rPr lang="en-US" sz="2000" u="sng" dirty="0" smtClean="0"/>
              <a:t> Phylum </a:t>
            </a:r>
            <a:r>
              <a:rPr lang="en-US" sz="2000" u="sng" dirty="0" err="1" smtClean="0"/>
              <a:t>Mollusca</a:t>
            </a:r>
            <a:endParaRPr lang="en-US" sz="2000" u="sng" dirty="0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9144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I.  What is a mollusk?</a:t>
            </a:r>
            <a:endParaRPr lang="en-US" dirty="0"/>
          </a:p>
        </p:txBody>
      </p:sp>
      <p:pic>
        <p:nvPicPr>
          <p:cNvPr id="2055" name="Picture 7" descr="nudibranc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667000"/>
            <a:ext cx="2720975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slu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4200" y="2743200"/>
            <a:ext cx="27432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 descr="giant_clam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0" y="1447800"/>
            <a:ext cx="2514600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 descr="oyste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05600" y="4038600"/>
            <a:ext cx="17335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 descr="scallop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5200" y="4267200"/>
            <a:ext cx="26670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2" descr="octopu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8200" y="4232470"/>
            <a:ext cx="3505200" cy="2625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 descr="Squid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486400" y="4410075"/>
            <a:ext cx="32639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0" y="12954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 dirty="0">
                <a:latin typeface="Geneva" pitchFamily="-107" charset="0"/>
              </a:rPr>
              <a:t>	A.  Classification</a:t>
            </a:r>
          </a:p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 dirty="0">
                <a:latin typeface="Geneva" pitchFamily="-107" charset="0"/>
              </a:rPr>
              <a:t>		1.  Phylum </a:t>
            </a:r>
            <a:r>
              <a:rPr lang="en-US" sz="2000" dirty="0" err="1">
                <a:latin typeface="Geneva" pitchFamily="-107" charset="0"/>
              </a:rPr>
              <a:t>Mollusca</a:t>
            </a:r>
            <a:endParaRPr lang="en-US" sz="2000" dirty="0">
              <a:latin typeface="Geneva" pitchFamily="-107" charset="0"/>
            </a:endParaRPr>
          </a:p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 dirty="0">
                <a:latin typeface="Geneva" pitchFamily="-107" charset="0"/>
              </a:rPr>
              <a:t>			a.  Class </a:t>
            </a:r>
            <a:r>
              <a:rPr lang="en-US" sz="2000" dirty="0" err="1">
                <a:latin typeface="Geneva" pitchFamily="-107" charset="0"/>
              </a:rPr>
              <a:t>Gastropoda</a:t>
            </a:r>
            <a:r>
              <a:rPr lang="en-US" sz="2000" dirty="0">
                <a:latin typeface="Geneva" pitchFamily="-107" charset="0"/>
              </a:rPr>
              <a:t> (gastropods</a:t>
            </a:r>
            <a:r>
              <a:rPr lang="en-US" sz="2000" dirty="0" smtClean="0">
                <a:latin typeface="Geneva" pitchFamily="-107" charset="0"/>
              </a:rPr>
              <a:t>)</a:t>
            </a:r>
          </a:p>
          <a:p>
            <a:pPr>
              <a:tabLst>
                <a:tab pos="344488" algn="l"/>
                <a:tab pos="796925" algn="l"/>
                <a:tab pos="1204913" algn="l"/>
                <a:tab pos="1598613" algn="l"/>
              </a:tabLst>
            </a:pPr>
            <a:r>
              <a:rPr lang="en-US" sz="2000" dirty="0" smtClean="0">
                <a:latin typeface="Geneva" pitchFamily="-107" charset="0"/>
              </a:rPr>
              <a:t>				1.  Snails, slugs</a:t>
            </a:r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0" y="396240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</a:tabLst>
            </a:pPr>
            <a:r>
              <a:rPr lang="en-US" sz="2000" dirty="0">
                <a:latin typeface="Geneva" pitchFamily="-107" charset="0"/>
              </a:rPr>
              <a:t>	B.  Defining characteristics</a:t>
            </a:r>
          </a:p>
          <a:p>
            <a:pPr>
              <a:tabLst>
                <a:tab pos="344488" algn="l"/>
                <a:tab pos="742950" algn="l"/>
              </a:tabLst>
            </a:pPr>
            <a:r>
              <a:rPr lang="en-US" sz="2000" dirty="0">
                <a:latin typeface="Geneva" pitchFamily="-107" charset="0"/>
              </a:rPr>
              <a:t>		1. </a:t>
            </a:r>
            <a:r>
              <a:rPr lang="en-US" sz="2000" dirty="0" smtClean="0">
                <a:latin typeface="Geneva" pitchFamily="-107" charset="0"/>
              </a:rPr>
              <a:t> Visceral mass</a:t>
            </a:r>
          </a:p>
          <a:p>
            <a:pPr>
              <a:tabLst>
                <a:tab pos="344488" algn="l"/>
                <a:tab pos="742950" algn="l"/>
                <a:tab pos="1143000" algn="l"/>
              </a:tabLst>
            </a:pPr>
            <a:r>
              <a:rPr lang="en-US" sz="2000" dirty="0" smtClean="0">
                <a:latin typeface="Geneva" pitchFamily="-107" charset="0"/>
              </a:rPr>
              <a:t>			a.  Internal organs</a:t>
            </a:r>
            <a:endParaRPr lang="en-US" dirty="0"/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0" y="48768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141413" algn="l"/>
              </a:tabLst>
            </a:pPr>
            <a:r>
              <a:rPr lang="en-US" sz="2000" dirty="0">
                <a:latin typeface="Geneva" pitchFamily="-107" charset="0"/>
              </a:rPr>
              <a:t>	2.  Mantle</a:t>
            </a:r>
          </a:p>
          <a:p>
            <a:pPr>
              <a:tabLst>
                <a:tab pos="742950" algn="l"/>
                <a:tab pos="1141413" algn="l"/>
              </a:tabLst>
            </a:pPr>
            <a:r>
              <a:rPr lang="en-US" sz="2000" dirty="0">
                <a:latin typeface="Geneva" pitchFamily="-107" charset="0"/>
              </a:rPr>
              <a:t>		a.  Fleshy fold of tissue lining the inside of the shell</a:t>
            </a:r>
            <a:endParaRPr lang="en-US" dirty="0"/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0" y="54864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</a:tabLst>
            </a:pPr>
            <a:r>
              <a:rPr lang="en-US" sz="2000" dirty="0">
                <a:latin typeface="Geneva" pitchFamily="-107" charset="0"/>
              </a:rPr>
              <a:t>	3.  Muscular foot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32004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dirty="0" smtClean="0">
                <a:latin typeface="Geneva" pitchFamily="-107" charset="0"/>
              </a:rPr>
              <a:t>			</a:t>
            </a:r>
            <a:r>
              <a:rPr lang="en-US" sz="2000" dirty="0" err="1" smtClean="0">
                <a:latin typeface="Geneva" pitchFamily="-107" charset="0"/>
              </a:rPr>
              <a:t>c</a:t>
            </a:r>
            <a:r>
              <a:rPr lang="en-US" sz="2000" dirty="0" smtClean="0">
                <a:latin typeface="Geneva" pitchFamily="-107" charset="0"/>
              </a:rPr>
              <a:t>.  Class </a:t>
            </a:r>
            <a:r>
              <a:rPr lang="en-US" sz="2000" dirty="0" err="1" smtClean="0">
                <a:latin typeface="Geneva" pitchFamily="-107" charset="0"/>
              </a:rPr>
              <a:t>Cephalopoda</a:t>
            </a:r>
            <a:r>
              <a:rPr lang="en-US" sz="2000" dirty="0" smtClean="0">
                <a:latin typeface="Geneva" pitchFamily="-107" charset="0"/>
              </a:rPr>
              <a:t> (cephalopods)</a:t>
            </a:r>
          </a:p>
          <a:p>
            <a:pPr>
              <a:tabLst>
                <a:tab pos="344488" algn="l"/>
                <a:tab pos="796925" algn="l"/>
                <a:tab pos="1204913" algn="l"/>
                <a:tab pos="1598613" algn="l"/>
              </a:tabLst>
            </a:pPr>
            <a:r>
              <a:rPr lang="en-US" sz="2000" dirty="0" smtClean="0">
                <a:latin typeface="Geneva" pitchFamily="-107" charset="0"/>
              </a:rPr>
              <a:t>				1.  Squids, octopus</a:t>
            </a:r>
            <a:endParaRPr lang="en-US" sz="2000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0" y="25146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dirty="0" smtClean="0">
                <a:latin typeface="Geneva" pitchFamily="-107" charset="0"/>
              </a:rPr>
              <a:t>			</a:t>
            </a:r>
            <a:r>
              <a:rPr lang="en-US" sz="2000" dirty="0" err="1" smtClean="0">
                <a:latin typeface="Geneva" pitchFamily="-107" charset="0"/>
              </a:rPr>
              <a:t>b</a:t>
            </a:r>
            <a:r>
              <a:rPr lang="en-US" sz="2000" dirty="0" smtClean="0">
                <a:latin typeface="Geneva" pitchFamily="-107" charset="0"/>
              </a:rPr>
              <a:t>.  Class </a:t>
            </a:r>
            <a:r>
              <a:rPr lang="en-US" sz="2000" dirty="0" err="1" smtClean="0">
                <a:latin typeface="Geneva" pitchFamily="-107" charset="0"/>
              </a:rPr>
              <a:t>Bivalvia</a:t>
            </a:r>
            <a:r>
              <a:rPr lang="en-US" sz="2000" dirty="0" smtClean="0">
                <a:latin typeface="Geneva" pitchFamily="-107" charset="0"/>
              </a:rPr>
              <a:t> (bivalves)</a:t>
            </a:r>
          </a:p>
          <a:p>
            <a:pPr>
              <a:tabLst>
                <a:tab pos="344488" algn="l"/>
                <a:tab pos="796925" algn="l"/>
                <a:tab pos="1204913" algn="l"/>
                <a:tab pos="1598613" algn="l"/>
              </a:tabLst>
            </a:pPr>
            <a:r>
              <a:rPr lang="en-US" sz="2000" dirty="0" smtClean="0">
                <a:latin typeface="Geneva" pitchFamily="-107" charset="0"/>
              </a:rPr>
              <a:t>				1.  Clams, oysters, scallops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9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/>
      <p:bldP spid="2062" grpId="0"/>
      <p:bldP spid="2063" grpId="0"/>
      <p:bldP spid="2064" grpId="0"/>
      <p:bldP spid="2064" grpId="1"/>
      <p:bldP spid="2065" grpId="0"/>
      <p:bldP spid="1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2451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>
            <a:prstTxWarp prst="textNoShape">
              <a:avLst/>
            </a:prstTxWarp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  <a:tabLst>
                <a:tab pos="452438" algn="l"/>
                <a:tab pos="796925" algn="l"/>
                <a:tab pos="1141413" algn="l"/>
              </a:tabLst>
            </a:pPr>
            <a:r>
              <a:rPr lang="en-US" sz="2000" dirty="0"/>
              <a:t>	C.  Habitat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452438" algn="l"/>
                <a:tab pos="796925" algn="l"/>
                <a:tab pos="1141413" algn="l"/>
              </a:tabLst>
            </a:pPr>
            <a:r>
              <a:rPr lang="en-US" sz="2000" dirty="0"/>
              <a:t>		1.  Ocean, freshwater, moist </a:t>
            </a:r>
            <a:r>
              <a:rPr lang="en-US" sz="2000" dirty="0" err="1"/>
              <a:t>terrestial</a:t>
            </a:r>
            <a:r>
              <a:rPr lang="en-US" sz="2000" dirty="0"/>
              <a:t> environment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452438" algn="l"/>
                <a:tab pos="796925" algn="l"/>
                <a:tab pos="1141413" algn="l"/>
              </a:tabLst>
            </a:pPr>
            <a:r>
              <a:rPr lang="en-US" sz="2000" dirty="0"/>
              <a:t>	D.  Characteristics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452438" algn="l"/>
                <a:tab pos="796925" algn="l"/>
                <a:tab pos="1141413" algn="l"/>
              </a:tabLst>
            </a:pPr>
            <a:r>
              <a:rPr lang="en-US" sz="2000" dirty="0"/>
              <a:t>		1.  Bilateral symmetry, </a:t>
            </a:r>
            <a:r>
              <a:rPr lang="en-US" sz="2000" dirty="0" err="1"/>
              <a:t>coelomates</a:t>
            </a:r>
            <a:r>
              <a:rPr lang="en-US" sz="2000" dirty="0"/>
              <a:t>, muscular foot for movement, mantle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452438" algn="l"/>
                <a:tab pos="796925" algn="l"/>
                <a:tab pos="1141413" algn="l"/>
              </a:tabLst>
            </a:pPr>
            <a:r>
              <a:rPr lang="en-US" sz="2000" dirty="0"/>
              <a:t>			a.  Mantle</a:t>
            </a:r>
            <a:r>
              <a:rPr lang="en-US" sz="2000" dirty="0" smtClean="0"/>
              <a:t>?</a:t>
            </a:r>
          </a:p>
          <a:p>
            <a:pPr>
              <a:lnSpc>
                <a:spcPct val="60000"/>
              </a:lnSpc>
              <a:spcBef>
                <a:spcPct val="50000"/>
              </a:spcBef>
              <a:spcAft>
                <a:spcPts val="600"/>
              </a:spcAft>
              <a:tabLst>
                <a:tab pos="452438" algn="l"/>
                <a:tab pos="796925" algn="l"/>
                <a:tab pos="1141413" algn="l"/>
                <a:tab pos="1485900" algn="l"/>
                <a:tab pos="1825625" algn="l"/>
              </a:tabLst>
            </a:pPr>
            <a:r>
              <a:rPr lang="en-US" sz="2000" dirty="0" smtClean="0"/>
              <a:t>				1.  Thin layer of epidermis covering the body that secretes the</a:t>
            </a:r>
          </a:p>
          <a:p>
            <a:pPr>
              <a:lnSpc>
                <a:spcPct val="60000"/>
              </a:lnSpc>
              <a:spcBef>
                <a:spcPct val="50000"/>
              </a:spcBef>
              <a:spcAft>
                <a:spcPts val="600"/>
              </a:spcAft>
              <a:tabLst>
                <a:tab pos="452438" algn="l"/>
                <a:tab pos="796925" algn="l"/>
                <a:tab pos="1141413" algn="l"/>
                <a:tab pos="1485900" algn="l"/>
                <a:tab pos="1825625" algn="l"/>
              </a:tabLst>
            </a:pPr>
            <a:r>
              <a:rPr lang="en-US" sz="2000" dirty="0" smtClean="0"/>
              <a:t>					shell</a:t>
            </a:r>
            <a:endParaRPr lang="en-US" sz="2000" dirty="0"/>
          </a:p>
        </p:txBody>
      </p:sp>
      <p:pic>
        <p:nvPicPr>
          <p:cNvPr id="1027" name="Picture 3" descr="radul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352800"/>
            <a:ext cx="3581400" cy="324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Magnified radul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3352800"/>
            <a:ext cx="33528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236220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  <a:tabLst>
                <a:tab pos="452438" algn="l"/>
              </a:tabLst>
            </a:pPr>
            <a:r>
              <a:rPr lang="en-US" sz="2000" dirty="0"/>
              <a:t>	E.  Obtaining food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452438" algn="l"/>
              </a:tabLst>
            </a:pPr>
            <a:r>
              <a:rPr lang="en-US" sz="2000" dirty="0"/>
              <a:t>		1.  Squid, octopus, snails, slugs</a:t>
            </a:r>
          </a:p>
          <a:p>
            <a:pPr>
              <a:lnSpc>
                <a:spcPct val="60000"/>
              </a:lnSpc>
              <a:spcBef>
                <a:spcPct val="50000"/>
              </a:spcBef>
              <a:tabLst>
                <a:tab pos="452438" algn="l"/>
              </a:tabLst>
            </a:pPr>
            <a:r>
              <a:rPr lang="en-US" sz="2000" dirty="0"/>
              <a:t>			a.  </a:t>
            </a:r>
            <a:r>
              <a:rPr lang="en-US" sz="2000" dirty="0" err="1"/>
              <a:t>Radula</a:t>
            </a:r>
            <a:endParaRPr lang="en-US" sz="2000" dirty="0"/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0" y="33528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  <a:tabLst>
                <a:tab pos="914400" algn="l"/>
                <a:tab pos="1312863" algn="l"/>
              </a:tabLst>
            </a:pPr>
            <a:r>
              <a:rPr lang="en-US" sz="2000" dirty="0"/>
              <a:t>	2.  Clams, oysters, scallops</a:t>
            </a:r>
          </a:p>
          <a:p>
            <a:pPr>
              <a:lnSpc>
                <a:spcPct val="70000"/>
              </a:lnSpc>
              <a:spcBef>
                <a:spcPct val="50000"/>
              </a:spcBef>
              <a:tabLst>
                <a:tab pos="914400" algn="l"/>
                <a:tab pos="1312863" algn="l"/>
              </a:tabLst>
            </a:pPr>
            <a:r>
              <a:rPr lang="en-US" sz="2000" dirty="0"/>
              <a:t>		a.  Filter feeders</a:t>
            </a: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0" y="3962400"/>
            <a:ext cx="9144000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  <a:tabLst>
                <a:tab pos="452438" algn="l"/>
                <a:tab pos="860425" algn="l"/>
                <a:tab pos="1204913" algn="l"/>
              </a:tabLst>
            </a:pPr>
            <a:r>
              <a:rPr lang="en-US" dirty="0"/>
              <a:t>	</a:t>
            </a:r>
            <a:r>
              <a:rPr lang="en-US" sz="2000" dirty="0"/>
              <a:t>F.  Reproduction in mollusks</a:t>
            </a:r>
          </a:p>
          <a:p>
            <a:pPr>
              <a:lnSpc>
                <a:spcPct val="75000"/>
              </a:lnSpc>
              <a:spcBef>
                <a:spcPct val="50000"/>
              </a:spcBef>
              <a:tabLst>
                <a:tab pos="452438" algn="l"/>
                <a:tab pos="860425" algn="l"/>
                <a:tab pos="1204913" algn="l"/>
              </a:tabLst>
            </a:pPr>
            <a:r>
              <a:rPr lang="en-US" sz="2000" dirty="0"/>
              <a:t>		1.  Separate sexes</a:t>
            </a:r>
          </a:p>
          <a:p>
            <a:pPr>
              <a:lnSpc>
                <a:spcPct val="75000"/>
              </a:lnSpc>
              <a:spcBef>
                <a:spcPct val="50000"/>
              </a:spcBef>
              <a:tabLst>
                <a:tab pos="452438" algn="l"/>
                <a:tab pos="860425" algn="l"/>
                <a:tab pos="1204913" algn="l"/>
              </a:tabLst>
            </a:pPr>
            <a:r>
              <a:rPr lang="en-US" sz="2000" dirty="0"/>
              <a:t>		2.  Hermaphroditic</a:t>
            </a:r>
          </a:p>
          <a:p>
            <a:pPr>
              <a:lnSpc>
                <a:spcPct val="75000"/>
              </a:lnSpc>
              <a:spcBef>
                <a:spcPct val="50000"/>
              </a:spcBef>
              <a:tabLst>
                <a:tab pos="452438" algn="l"/>
                <a:tab pos="860425" algn="l"/>
                <a:tab pos="1204913" algn="l"/>
              </a:tabLst>
            </a:pPr>
            <a:r>
              <a:rPr lang="en-US" sz="2000" dirty="0"/>
              <a:t>			a.  How is being hermaphroditic advantageous?</a:t>
            </a:r>
            <a:endParaRPr lang="en-US" dirty="0"/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0" y="5410200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tabLst>
                <a:tab pos="452438" algn="l"/>
                <a:tab pos="796925" algn="l"/>
              </a:tabLst>
            </a:pPr>
            <a:r>
              <a:rPr lang="en-US" dirty="0"/>
              <a:t>	</a:t>
            </a:r>
            <a:r>
              <a:rPr lang="en-US" sz="2000" dirty="0"/>
              <a:t>G.  Nervous control</a:t>
            </a:r>
          </a:p>
          <a:p>
            <a:pPr>
              <a:lnSpc>
                <a:spcPct val="70000"/>
              </a:lnSpc>
              <a:spcBef>
                <a:spcPct val="50000"/>
              </a:spcBef>
              <a:tabLst>
                <a:tab pos="452438" algn="l"/>
                <a:tab pos="796925" algn="l"/>
              </a:tabLst>
            </a:pPr>
            <a:r>
              <a:rPr lang="en-US" sz="2000" dirty="0"/>
              <a:t>		1.  Simple to complex nervous system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/>
      <p:bldP spid="1030" grpId="0"/>
      <p:bldP spid="1033" grpId="0"/>
      <p:bldP spid="10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3721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18.1</a:t>
            </a:r>
            <a:r>
              <a:rPr lang="en-US" sz="2000" u="sng" dirty="0" smtClean="0">
                <a:sym typeface="Wingdings"/>
              </a:rPr>
              <a:t> What is an animal</a:t>
            </a:r>
          </a:p>
          <a:p>
            <a:r>
              <a:rPr lang="en-US" sz="2000" dirty="0" smtClean="0">
                <a:sym typeface="Wingdings"/>
              </a:rPr>
              <a:t>I.  Characteristics</a:t>
            </a:r>
          </a:p>
          <a:p>
            <a:pPr>
              <a:tabLst>
                <a:tab pos="230188" algn="l"/>
              </a:tabLst>
            </a:pPr>
            <a:r>
              <a:rPr lang="en-US" sz="2000" dirty="0" smtClean="0">
                <a:sym typeface="Wingdings"/>
              </a:rPr>
              <a:t>	A.  </a:t>
            </a:r>
            <a:r>
              <a:rPr lang="en-US" sz="2000" dirty="0" err="1" smtClean="0">
                <a:sym typeface="Wingdings"/>
              </a:rPr>
              <a:t>Multicellular</a:t>
            </a:r>
            <a:r>
              <a:rPr lang="en-US" sz="2000" dirty="0" smtClean="0">
                <a:sym typeface="Wingdings"/>
              </a:rPr>
              <a:t>, eukaryotic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990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30188" algn="l"/>
                <a:tab pos="917575" algn="l"/>
              </a:tabLst>
            </a:pPr>
            <a:r>
              <a:rPr lang="en-US" sz="2000" dirty="0" smtClean="0"/>
              <a:t>	B.  No Cell Wall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625" y="13716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27013" algn="l"/>
              </a:tabLst>
            </a:pPr>
            <a:r>
              <a:rPr lang="en-US" sz="2000" dirty="0" smtClean="0"/>
              <a:t>	C.  </a:t>
            </a:r>
            <a:r>
              <a:rPr lang="en-US" sz="2000" dirty="0" err="1" smtClean="0"/>
              <a:t>Chemoheterotrophs</a:t>
            </a:r>
            <a:endParaRPr lang="en-US" sz="2000" dirty="0" smtClean="0"/>
          </a:p>
          <a:p>
            <a:pPr>
              <a:tabLst>
                <a:tab pos="227013" algn="l"/>
                <a:tab pos="628650" algn="l"/>
              </a:tabLst>
            </a:pPr>
            <a:r>
              <a:rPr lang="en-US" sz="2000" dirty="0" smtClean="0"/>
              <a:t>		1.  Ingest food</a:t>
            </a:r>
          </a:p>
          <a:p>
            <a:pPr>
              <a:tabLst>
                <a:tab pos="227013" algn="l"/>
                <a:tab pos="628650" algn="l"/>
                <a:tab pos="969963" algn="l"/>
              </a:tabLst>
            </a:pPr>
            <a:r>
              <a:rPr lang="en-US" sz="2000" dirty="0" smtClean="0"/>
              <a:t>			a.  Internal digestion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2623" y="23622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27013" algn="l"/>
              </a:tabLst>
            </a:pPr>
            <a:r>
              <a:rPr lang="en-US" sz="2000" dirty="0" smtClean="0"/>
              <a:t>	D.  Movement</a:t>
            </a:r>
          </a:p>
          <a:p>
            <a:pPr>
              <a:tabLst>
                <a:tab pos="227013" algn="l"/>
                <a:tab pos="628650" algn="l"/>
              </a:tabLst>
            </a:pPr>
            <a:r>
              <a:rPr lang="en-US" sz="2000" dirty="0" smtClean="0"/>
              <a:t>		1.  Most but not all</a:t>
            </a:r>
          </a:p>
          <a:p>
            <a:pPr>
              <a:tabLst>
                <a:tab pos="227013" algn="l"/>
                <a:tab pos="628650" algn="l"/>
              </a:tabLst>
            </a:pPr>
            <a:r>
              <a:rPr lang="en-US" sz="2000" dirty="0" smtClean="0"/>
              <a:t>		2.  Nervous tissue&amp; muscle tissue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31141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tabLst>
                <a:tab pos="452438" algn="l"/>
              </a:tabLst>
            </a:pPr>
            <a:r>
              <a:rPr lang="en-US" sz="2000"/>
              <a:t>	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0" y="1219200"/>
            <a:ext cx="9144000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tabLst>
                <a:tab pos="452438" algn="l"/>
                <a:tab pos="860425" algn="l"/>
              </a:tabLst>
            </a:pPr>
            <a:r>
              <a:rPr lang="en-US" sz="2000" dirty="0"/>
              <a:t>	G.  Respiration</a:t>
            </a:r>
          </a:p>
          <a:p>
            <a:pPr>
              <a:lnSpc>
                <a:spcPct val="70000"/>
              </a:lnSpc>
              <a:spcBef>
                <a:spcPct val="50000"/>
              </a:spcBef>
              <a:tabLst>
                <a:tab pos="452438" algn="l"/>
                <a:tab pos="860425" algn="l"/>
              </a:tabLst>
            </a:pPr>
            <a:r>
              <a:rPr lang="en-US" sz="2000" dirty="0"/>
              <a:t>		1.  Mostly </a:t>
            </a:r>
            <a:r>
              <a:rPr lang="en-US" sz="2000" dirty="0" smtClean="0"/>
              <a:t>gills</a:t>
            </a:r>
          </a:p>
          <a:p>
            <a:pPr>
              <a:lnSpc>
                <a:spcPct val="70000"/>
              </a:lnSpc>
              <a:spcBef>
                <a:spcPct val="50000"/>
              </a:spcBef>
              <a:tabLst>
                <a:tab pos="452438" algn="l"/>
                <a:tab pos="860425" algn="l"/>
              </a:tabLst>
            </a:pPr>
            <a:r>
              <a:rPr lang="en-US" sz="2000" dirty="0" smtClean="0"/>
              <a:t>		2.  Diffusion in terrestrial </a:t>
            </a:r>
            <a:endParaRPr lang="en-US" sz="2000" dirty="0"/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0" y="0"/>
            <a:ext cx="91440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tabLst>
                <a:tab pos="452438" algn="l"/>
              </a:tabLst>
            </a:pPr>
            <a:r>
              <a:rPr lang="en-US" sz="2000" dirty="0"/>
              <a:t>	H.  Circulation </a:t>
            </a:r>
          </a:p>
          <a:p>
            <a:pPr>
              <a:lnSpc>
                <a:spcPct val="70000"/>
              </a:lnSpc>
              <a:spcBef>
                <a:spcPct val="50000"/>
              </a:spcBef>
              <a:tabLst>
                <a:tab pos="452438" algn="l"/>
              </a:tabLst>
            </a:pPr>
            <a:r>
              <a:rPr lang="en-US" sz="2000" dirty="0"/>
              <a:t>		1.  3 chambered heart</a:t>
            </a:r>
          </a:p>
          <a:p>
            <a:pPr>
              <a:lnSpc>
                <a:spcPct val="70000"/>
              </a:lnSpc>
              <a:spcBef>
                <a:spcPct val="50000"/>
              </a:spcBef>
              <a:tabLst>
                <a:tab pos="452438" algn="l"/>
              </a:tabLst>
            </a:pPr>
            <a:r>
              <a:rPr lang="en-US" sz="2000" dirty="0"/>
              <a:t>		2.  Open &amp; closed system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 dirty="0" smtClean="0"/>
              <a:t>18.10</a:t>
            </a:r>
            <a:r>
              <a:rPr lang="en-US" sz="2000" u="sng" dirty="0" smtClean="0">
                <a:sym typeface="Wingdings"/>
              </a:rPr>
              <a:t></a:t>
            </a:r>
            <a:r>
              <a:rPr lang="en-US" sz="2000" u="sng" dirty="0" smtClean="0"/>
              <a:t> -Phylum </a:t>
            </a:r>
            <a:r>
              <a:rPr lang="en-US" sz="2000" u="sng" dirty="0" err="1" smtClean="0"/>
              <a:t>Annelida</a:t>
            </a:r>
            <a:endParaRPr lang="en-US" sz="2000" dirty="0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0" y="4572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609600" indent="-609600">
              <a:spcBef>
                <a:spcPct val="50000"/>
              </a:spcBef>
              <a:buFont typeface="Arial" pitchFamily="-107" charset="0"/>
              <a:buNone/>
            </a:pPr>
            <a:r>
              <a:rPr lang="en-US" sz="2000"/>
              <a:t>I.  What is a segmented worm?</a:t>
            </a:r>
          </a:p>
        </p:txBody>
      </p:sp>
      <p:pic>
        <p:nvPicPr>
          <p:cNvPr id="11268" name="Picture 4" descr="Bristle worm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990600"/>
            <a:ext cx="4445000" cy="539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0" y="762000"/>
            <a:ext cx="91440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tabLst>
                <a:tab pos="290513" algn="l"/>
                <a:tab pos="688975" algn="l"/>
              </a:tabLst>
            </a:pPr>
            <a:r>
              <a:rPr lang="en-US" sz="2000" dirty="0"/>
              <a:t>	A.  Characteristics</a:t>
            </a:r>
          </a:p>
          <a:p>
            <a:pPr>
              <a:spcBef>
                <a:spcPct val="50000"/>
              </a:spcBef>
              <a:tabLst>
                <a:tab pos="290513" algn="l"/>
                <a:tab pos="688975" algn="l"/>
              </a:tabLst>
            </a:pPr>
            <a:r>
              <a:rPr lang="en-US" sz="2000" dirty="0"/>
              <a:t>		1.  Bilateral, </a:t>
            </a:r>
            <a:r>
              <a:rPr lang="en-US" sz="2000" dirty="0" err="1"/>
              <a:t>coelomate</a:t>
            </a:r>
            <a:r>
              <a:rPr lang="en-US" sz="2000" dirty="0"/>
              <a:t>, segmented</a:t>
            </a:r>
          </a:p>
          <a:p>
            <a:pPr>
              <a:spcBef>
                <a:spcPct val="50000"/>
              </a:spcBef>
              <a:tabLst>
                <a:tab pos="290513" algn="l"/>
                <a:tab pos="688975" algn="l"/>
              </a:tabLst>
            </a:pPr>
            <a:r>
              <a:rPr lang="en-US" sz="2000" dirty="0"/>
              <a:t>		2.  Setae</a:t>
            </a:r>
          </a:p>
          <a:p>
            <a:pPr>
              <a:spcBef>
                <a:spcPct val="50000"/>
              </a:spcBef>
              <a:tabLst>
                <a:tab pos="290513" algn="l"/>
                <a:tab pos="688975" algn="l"/>
              </a:tabLst>
            </a:pPr>
            <a:r>
              <a:rPr lang="en-US" sz="2000" dirty="0"/>
              <a:t>	B.  Habitat</a:t>
            </a:r>
          </a:p>
          <a:p>
            <a:pPr>
              <a:spcBef>
                <a:spcPct val="50000"/>
              </a:spcBef>
              <a:tabLst>
                <a:tab pos="290513" algn="l"/>
                <a:tab pos="688975" algn="l"/>
              </a:tabLst>
            </a:pPr>
            <a:r>
              <a:rPr lang="en-US" sz="2000" dirty="0"/>
              <a:t>		1.  Moist environments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0" y="29718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tabLst>
                <a:tab pos="290513" algn="l"/>
              </a:tabLst>
            </a:pPr>
            <a:r>
              <a:rPr lang="en-US" sz="2000"/>
              <a:t>	C.  Segmentation supports diversified function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0" y="335280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tabLst>
                <a:tab pos="290513" algn="l"/>
                <a:tab pos="688975" algn="l"/>
              </a:tabLst>
            </a:pPr>
            <a:r>
              <a:rPr lang="en-US"/>
              <a:t>	</a:t>
            </a:r>
            <a:r>
              <a:rPr lang="en-US" sz="2000"/>
              <a:t>D.  Nervous system</a:t>
            </a:r>
          </a:p>
          <a:p>
            <a:pPr>
              <a:spcBef>
                <a:spcPct val="50000"/>
              </a:spcBef>
              <a:tabLst>
                <a:tab pos="290513" algn="l"/>
                <a:tab pos="688975" algn="l"/>
              </a:tabLst>
            </a:pPr>
            <a:r>
              <a:rPr lang="en-US" sz="2000"/>
              <a:t>		1.  Simple system with some variation</a:t>
            </a:r>
            <a:endParaRPr lang="en-US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0" y="4267200"/>
            <a:ext cx="91440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tabLst>
                <a:tab pos="290513" algn="l"/>
                <a:tab pos="688975" algn="l"/>
              </a:tabLst>
            </a:pPr>
            <a:r>
              <a:rPr lang="en-US" sz="2000" dirty="0"/>
              <a:t>	E.  Circulation and </a:t>
            </a:r>
            <a:r>
              <a:rPr lang="en-US" sz="2000" dirty="0" smtClean="0"/>
              <a:t>Respiration</a:t>
            </a:r>
          </a:p>
          <a:p>
            <a:pPr>
              <a:spcBef>
                <a:spcPct val="50000"/>
              </a:spcBef>
              <a:tabLst>
                <a:tab pos="290513" algn="l"/>
                <a:tab pos="681038" algn="l"/>
                <a:tab pos="688975" algn="l"/>
              </a:tabLst>
            </a:pPr>
            <a:r>
              <a:rPr lang="en-US" sz="2000" dirty="0" smtClean="0"/>
              <a:t>		1.  Closed circulatory system</a:t>
            </a:r>
            <a:endParaRPr lang="en-US" sz="2000" dirty="0"/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0" y="5029200"/>
            <a:ext cx="914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tabLst>
                <a:tab pos="290513" algn="l"/>
                <a:tab pos="688975" algn="l"/>
                <a:tab pos="1087438" algn="l"/>
              </a:tabLst>
            </a:pPr>
            <a:r>
              <a:rPr lang="en-US" dirty="0"/>
              <a:t>	</a:t>
            </a:r>
            <a:r>
              <a:rPr lang="en-US" sz="2000" dirty="0"/>
              <a:t>F.  Digestion and </a:t>
            </a:r>
            <a:r>
              <a:rPr lang="en-US" sz="2000" dirty="0" err="1"/>
              <a:t>Excreation</a:t>
            </a:r>
            <a:endParaRPr lang="en-US" sz="2000" dirty="0"/>
          </a:p>
          <a:p>
            <a:pPr>
              <a:spcBef>
                <a:spcPct val="50000"/>
              </a:spcBef>
              <a:tabLst>
                <a:tab pos="290513" algn="l"/>
                <a:tab pos="688975" algn="l"/>
                <a:tab pos="1087438" algn="l"/>
              </a:tabLst>
            </a:pPr>
            <a:r>
              <a:rPr lang="en-US" sz="2000" dirty="0"/>
              <a:t>		1.  </a:t>
            </a:r>
            <a:r>
              <a:rPr lang="en-US" sz="2000" dirty="0" err="1"/>
              <a:t>Coelomates</a:t>
            </a:r>
            <a:endParaRPr lang="en-US" sz="2000" dirty="0"/>
          </a:p>
          <a:p>
            <a:pPr>
              <a:spcBef>
                <a:spcPct val="50000"/>
              </a:spcBef>
              <a:tabLst>
                <a:tab pos="290513" algn="l"/>
                <a:tab pos="688975" algn="l"/>
                <a:tab pos="1087438" algn="l"/>
              </a:tabLst>
            </a:pPr>
            <a:r>
              <a:rPr lang="en-US" sz="2000" dirty="0"/>
              <a:t>			a.  Gizzard</a:t>
            </a:r>
          </a:p>
          <a:p>
            <a:pPr>
              <a:spcBef>
                <a:spcPct val="50000"/>
              </a:spcBef>
              <a:tabLst>
                <a:tab pos="290513" algn="l"/>
                <a:tab pos="688975" algn="l"/>
                <a:tab pos="1087438" algn="l"/>
              </a:tabLst>
            </a:pPr>
            <a:r>
              <a:rPr lang="en-US" sz="2000" dirty="0"/>
              <a:t>		2.  </a:t>
            </a:r>
            <a:r>
              <a:rPr lang="en-US" sz="2000" dirty="0" err="1"/>
              <a:t>Nephridia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9" grpId="0"/>
      <p:bldP spid="11270" grpId="0"/>
      <p:bldP spid="11271" grpId="0"/>
      <p:bldP spid="11272" grpId="0"/>
      <p:bldP spid="1127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tabLst>
                <a:tab pos="452438" algn="l"/>
                <a:tab pos="860425" algn="l"/>
              </a:tabLst>
            </a:pPr>
            <a:r>
              <a:rPr lang="en-US" sz="2000"/>
              <a:t>	G.  Reproduction</a:t>
            </a:r>
          </a:p>
          <a:p>
            <a:pPr>
              <a:spcBef>
                <a:spcPct val="50000"/>
              </a:spcBef>
              <a:tabLst>
                <a:tab pos="452438" algn="l"/>
                <a:tab pos="860425" algn="l"/>
              </a:tabLst>
            </a:pPr>
            <a:r>
              <a:rPr lang="en-US" sz="2000"/>
              <a:t>		1.  Hermaphrodites</a:t>
            </a:r>
          </a:p>
          <a:p>
            <a:pPr>
              <a:spcBef>
                <a:spcPct val="50000"/>
              </a:spcBef>
              <a:tabLst>
                <a:tab pos="452438" algn="l"/>
                <a:tab pos="860425" algn="l"/>
              </a:tabLst>
            </a:pPr>
            <a:r>
              <a:rPr lang="en-US" sz="2000"/>
              <a:t>		2.  Separate sexes 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4572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87438" algn="l"/>
              </a:tabLst>
            </a:pPr>
            <a:r>
              <a:rPr lang="en-US" sz="2000"/>
              <a:t>I.  Characteristics</a:t>
            </a:r>
          </a:p>
          <a:p>
            <a:pPr>
              <a:tabLst>
                <a:tab pos="290513" algn="l"/>
                <a:tab pos="688975" algn="l"/>
                <a:tab pos="1087438" algn="l"/>
              </a:tabLst>
            </a:pPr>
            <a:r>
              <a:rPr lang="en-US" sz="2000"/>
              <a:t>	A.  Jointed Appendages</a:t>
            </a:r>
          </a:p>
          <a:p>
            <a:pPr>
              <a:tabLst>
                <a:tab pos="290513" algn="l"/>
                <a:tab pos="688975" algn="l"/>
                <a:tab pos="1087438" algn="l"/>
              </a:tabLst>
            </a:pPr>
            <a:r>
              <a:rPr lang="en-US" sz="2000"/>
              <a:t>		1.  Appendages are extensions of the body &amp; include legs &amp; antenna</a:t>
            </a:r>
          </a:p>
          <a:p>
            <a:pPr>
              <a:tabLst>
                <a:tab pos="290513" algn="l"/>
                <a:tab pos="688975" algn="l"/>
                <a:tab pos="1087438" algn="l"/>
              </a:tabLst>
            </a:pPr>
            <a:r>
              <a:rPr lang="en-US" sz="2000"/>
              <a:t>	B.  Segmented body</a:t>
            </a:r>
          </a:p>
          <a:p>
            <a:pPr>
              <a:tabLst>
                <a:tab pos="290513" algn="l"/>
                <a:tab pos="688975" algn="l"/>
                <a:tab pos="1087438" algn="l"/>
              </a:tabLst>
            </a:pPr>
            <a:r>
              <a:rPr lang="en-US" sz="2000"/>
              <a:t>		1.  1 pair of appendages/body section</a:t>
            </a:r>
            <a:endParaRPr lang="en-US"/>
          </a:p>
        </p:txBody>
      </p:sp>
      <p:pic>
        <p:nvPicPr>
          <p:cNvPr id="2054" name="Picture 6" descr="Body appendag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1676400"/>
            <a:ext cx="2859088" cy="1273175"/>
          </a:xfrm>
          <a:prstGeom prst="rect">
            <a:avLst/>
          </a:prstGeom>
          <a:noFill/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0" y="2057400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87438" algn="l"/>
              </a:tabLst>
            </a:pPr>
            <a:r>
              <a:rPr lang="en-US" sz="2000"/>
              <a:t>	C.  Exoskeleton</a:t>
            </a:r>
          </a:p>
          <a:p>
            <a:pPr>
              <a:tabLst>
                <a:tab pos="290513" algn="l"/>
                <a:tab pos="688975" algn="l"/>
                <a:tab pos="1087438" algn="l"/>
              </a:tabLst>
            </a:pPr>
            <a:r>
              <a:rPr lang="en-US" sz="2000"/>
              <a:t>		1.  Hard/rigid external covering</a:t>
            </a:r>
          </a:p>
          <a:p>
            <a:pPr>
              <a:tabLst>
                <a:tab pos="290513" algn="l"/>
                <a:tab pos="688975" algn="l"/>
                <a:tab pos="1087438" algn="l"/>
              </a:tabLst>
            </a:pPr>
            <a:r>
              <a:rPr lang="en-US" sz="2000"/>
              <a:t>		2.  Made of chitin</a:t>
            </a:r>
          </a:p>
          <a:p>
            <a:pPr>
              <a:tabLst>
                <a:tab pos="290513" algn="l"/>
                <a:tab pos="688975" algn="l"/>
                <a:tab pos="1087438" algn="l"/>
              </a:tabLst>
            </a:pPr>
            <a:r>
              <a:rPr lang="en-US" sz="2000"/>
              <a:t>	D.  Open circulatory system</a:t>
            </a:r>
          </a:p>
          <a:p>
            <a:pPr>
              <a:tabLst>
                <a:tab pos="290513" algn="l"/>
                <a:tab pos="688975" algn="l"/>
                <a:tab pos="1087438" algn="l"/>
              </a:tabLst>
            </a:pPr>
            <a:r>
              <a:rPr lang="en-US" sz="2000"/>
              <a:t>	E.  Complete digestive system</a:t>
            </a:r>
          </a:p>
          <a:p>
            <a:pPr>
              <a:tabLst>
                <a:tab pos="290513" algn="l"/>
                <a:tab pos="688975" algn="l"/>
                <a:tab pos="1087438" algn="l"/>
              </a:tabLst>
            </a:pPr>
            <a:r>
              <a:rPr lang="en-US" sz="2000"/>
              <a:t>		1.  Coelomates</a:t>
            </a:r>
            <a:endParaRPr lang="en-US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0" y="3962400"/>
            <a:ext cx="5486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23888" algn="l"/>
                <a:tab pos="968375" algn="l"/>
              </a:tabLst>
            </a:pPr>
            <a:r>
              <a:rPr lang="en-US" sz="2000"/>
              <a:t>	F.  Ventral nervous system</a:t>
            </a:r>
          </a:p>
          <a:p>
            <a:pPr>
              <a:tabLst>
                <a:tab pos="290513" algn="l"/>
                <a:tab pos="623888" algn="l"/>
                <a:tab pos="968375" algn="l"/>
              </a:tabLst>
            </a:pPr>
            <a:r>
              <a:rPr lang="en-US" sz="2000"/>
              <a:t>		1.  Specialized sensory receptors</a:t>
            </a:r>
          </a:p>
          <a:p>
            <a:pPr>
              <a:tabLst>
                <a:tab pos="290513" algn="l"/>
                <a:tab pos="623888" algn="l"/>
                <a:tab pos="968375" algn="l"/>
              </a:tabLst>
            </a:pPr>
            <a:r>
              <a:rPr lang="en-US" sz="2000"/>
              <a:t>			a.  Antenna, eyes, olfactory</a:t>
            </a:r>
            <a:endParaRPr lang="en-US"/>
          </a:p>
        </p:txBody>
      </p:sp>
      <p:pic>
        <p:nvPicPr>
          <p:cNvPr id="2057" name="Picture 9" descr="Open cirulator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5300" y="3276600"/>
            <a:ext cx="3568700" cy="267176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18.11</a:t>
            </a:r>
            <a:r>
              <a:rPr lang="en-US" sz="2000" u="sng" dirty="0" smtClean="0">
                <a:sym typeface="Wingdings"/>
              </a:rPr>
              <a:t> Phylum </a:t>
            </a:r>
            <a:r>
              <a:rPr lang="en-US" sz="2000" u="sng" dirty="0" err="1" smtClean="0">
                <a:sym typeface="Wingdings"/>
              </a:rPr>
              <a:t>Arthropoda</a:t>
            </a:r>
            <a:endParaRPr lang="en-US" sz="2000" u="sng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5" grpId="0"/>
      <p:bldP spid="205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IV.  Classification</a:t>
            </a:r>
          </a:p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A.  3 Subphylum</a:t>
            </a:r>
          </a:p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1.  Crustacea ( </a:t>
            </a:r>
            <a:r>
              <a:rPr lang="en-US" sz="2000" i="1"/>
              <a:t>KRUSS</a:t>
            </a:r>
            <a:r>
              <a:rPr lang="en-US" sz="2000"/>
              <a:t>-TAY-</a:t>
            </a:r>
            <a:r>
              <a:rPr lang="en-US" sz="2000" i="1"/>
              <a:t>shuh</a:t>
            </a:r>
            <a:r>
              <a:rPr lang="en-US" sz="2000"/>
              <a:t>)</a:t>
            </a:r>
          </a:p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	a.  Crabs, lobsters, barnacles, and many others</a:t>
            </a:r>
            <a:endParaRPr lang="en-US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0" y="12954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60425" algn="l"/>
                <a:tab pos="1204913" algn="l"/>
              </a:tabLst>
            </a:pPr>
            <a:r>
              <a:rPr lang="en-US" sz="2000"/>
              <a:t>	2.  Chelicerata (kuh-LIS-uh-RAHT-uh) </a:t>
            </a:r>
          </a:p>
          <a:p>
            <a:pPr>
              <a:tabLst>
                <a:tab pos="860425" algn="l"/>
                <a:tab pos="1204913" algn="l"/>
              </a:tabLst>
            </a:pPr>
            <a:r>
              <a:rPr lang="en-US" sz="2000"/>
              <a:t>		a.  Spiders, scorpions, ticks, mites, sea spiders, horseshoe crabs</a:t>
            </a:r>
            <a:endParaRPr lang="en-US"/>
          </a:p>
        </p:txBody>
      </p:sp>
      <p:pic>
        <p:nvPicPr>
          <p:cNvPr id="6148" name="Picture 4" descr="Sea Spider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4492625"/>
            <a:ext cx="3124200" cy="2362200"/>
          </a:xfrm>
          <a:prstGeom prst="rect">
            <a:avLst/>
          </a:prstGeom>
          <a:noFill/>
        </p:spPr>
      </p:pic>
      <p:pic>
        <p:nvPicPr>
          <p:cNvPr id="6149" name="Picture 5" descr="Tc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4495800"/>
            <a:ext cx="3962400" cy="2122488"/>
          </a:xfrm>
          <a:prstGeom prst="rect">
            <a:avLst/>
          </a:prstGeom>
          <a:noFill/>
        </p:spPr>
      </p:pic>
      <p:pic>
        <p:nvPicPr>
          <p:cNvPr id="6150" name="Picture 6" descr="Sea Spid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38800" y="4568825"/>
            <a:ext cx="3236913" cy="2286000"/>
          </a:xfrm>
          <a:prstGeom prst="rect">
            <a:avLst/>
          </a:prstGeom>
          <a:noFill/>
        </p:spPr>
      </p:pic>
      <p:pic>
        <p:nvPicPr>
          <p:cNvPr id="6151" name="Picture 7" descr="barnacl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62200" y="3883025"/>
            <a:ext cx="4179888" cy="2971800"/>
          </a:xfrm>
          <a:prstGeom prst="rect">
            <a:avLst/>
          </a:prstGeom>
          <a:noFill/>
        </p:spPr>
      </p:pic>
      <p:pic>
        <p:nvPicPr>
          <p:cNvPr id="6152" name="Picture 8" descr="mit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6000" y="4648200"/>
            <a:ext cx="2079625" cy="1928813"/>
          </a:xfrm>
          <a:prstGeom prst="rect">
            <a:avLst/>
          </a:prstGeom>
          <a:noFill/>
        </p:spPr>
      </p:pic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0" y="19812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1204913" algn="l"/>
                <a:tab pos="1603375" algn="l"/>
                <a:tab pos="2001838" algn="l"/>
              </a:tabLst>
            </a:pPr>
            <a:r>
              <a:rPr lang="en-US" sz="2000">
                <a:latin typeface="Geneva" pitchFamily="28" charset="0"/>
              </a:rPr>
              <a:t>	b.  Class Arachnida</a:t>
            </a:r>
          </a:p>
          <a:p>
            <a:pPr marL="114300" lvl="1">
              <a:tabLst>
                <a:tab pos="1204913" algn="l"/>
                <a:tab pos="1603375" algn="l"/>
                <a:tab pos="2001838" algn="l"/>
              </a:tabLst>
            </a:pPr>
            <a:r>
              <a:rPr lang="en-US" sz="2000">
                <a:latin typeface="Geneva" pitchFamily="28" charset="0"/>
              </a:rPr>
              <a:t>		1.  Spiders, ticks, mites, scorpions</a:t>
            </a:r>
          </a:p>
          <a:p>
            <a:pPr marL="114300" lvl="1">
              <a:tabLst>
                <a:tab pos="1204913" algn="l"/>
                <a:tab pos="1603375" algn="l"/>
                <a:tab pos="2001838" algn="l"/>
              </a:tabLst>
            </a:pPr>
            <a:r>
              <a:rPr lang="en-US" sz="2000">
                <a:latin typeface="Geneva" pitchFamily="28" charset="0"/>
              </a:rPr>
              <a:t>		2.  Defining characteristics</a:t>
            </a:r>
          </a:p>
          <a:p>
            <a:pPr marL="114300" lvl="1">
              <a:tabLst>
                <a:tab pos="1204913" algn="l"/>
                <a:tab pos="1603375" algn="l"/>
                <a:tab pos="2001838" algn="l"/>
              </a:tabLst>
            </a:pPr>
            <a:r>
              <a:rPr lang="en-US" sz="2000">
                <a:latin typeface="Geneva" pitchFamily="28" charset="0"/>
              </a:rPr>
              <a:t>			a.  Spinnerets</a:t>
            </a:r>
          </a:p>
          <a:p>
            <a:pPr marL="114300" lvl="1">
              <a:tabLst>
                <a:tab pos="1204913" algn="l"/>
                <a:tab pos="1603375" algn="l"/>
                <a:tab pos="2001838" algn="l"/>
              </a:tabLst>
            </a:pPr>
            <a:r>
              <a:rPr lang="en-US" sz="2000">
                <a:latin typeface="Geneva" pitchFamily="28" charset="0"/>
              </a:rPr>
              <a:t>			b.  Chelicerae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2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35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0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3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4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1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50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5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60425" algn="l"/>
                <a:tab pos="1204913" algn="l"/>
              </a:tabLst>
            </a:pPr>
            <a:r>
              <a:rPr lang="en-US" sz="2000"/>
              <a:t>	3.  Uniramia ( YOO-</a:t>
            </a:r>
            <a:r>
              <a:rPr lang="en-US" sz="2000" i="1"/>
              <a:t>nuh</a:t>
            </a:r>
            <a:r>
              <a:rPr lang="en-US" sz="2000"/>
              <a:t>-RAY-</a:t>
            </a:r>
            <a:r>
              <a:rPr lang="en-US" sz="2000" i="1"/>
              <a:t>mee</a:t>
            </a:r>
            <a:r>
              <a:rPr lang="en-US" sz="2000"/>
              <a:t>-</a:t>
            </a:r>
            <a:r>
              <a:rPr lang="en-US" sz="2000" i="1"/>
              <a:t>uh</a:t>
            </a:r>
            <a:r>
              <a:rPr lang="en-US" sz="2000"/>
              <a:t>)</a:t>
            </a:r>
          </a:p>
          <a:p>
            <a:pPr>
              <a:tabLst>
                <a:tab pos="860425" algn="l"/>
                <a:tab pos="1204913" algn="l"/>
              </a:tabLst>
            </a:pPr>
            <a:r>
              <a:rPr lang="en-US" sz="2000"/>
              <a:t>		a.  The only group thought to evolved on land</a:t>
            </a:r>
          </a:p>
          <a:p>
            <a:pPr>
              <a:tabLst>
                <a:tab pos="860425" algn="l"/>
                <a:tab pos="1204913" algn="l"/>
              </a:tabLst>
            </a:pPr>
            <a:r>
              <a:rPr lang="en-US" sz="2000"/>
              <a:t>		b.  Centipedes, millipedes, and all insects</a:t>
            </a:r>
            <a:endParaRPr lang="en-US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0" y="3124200"/>
            <a:ext cx="9144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1204913" algn="l"/>
                <a:tab pos="1603375" algn="l"/>
                <a:tab pos="2001838" algn="l"/>
                <a:tab pos="2400300" algn="l"/>
              </a:tabLst>
            </a:pPr>
            <a:r>
              <a:rPr lang="en-US" sz="2000">
                <a:latin typeface="Geneva" pitchFamily="28" charset="0"/>
              </a:rPr>
              <a:t>	c.  Class Insecta</a:t>
            </a:r>
          </a:p>
          <a:p>
            <a:pPr marL="114300" lvl="1">
              <a:tabLst>
                <a:tab pos="1204913" algn="l"/>
                <a:tab pos="1603375" algn="l"/>
                <a:tab pos="2001838" algn="l"/>
                <a:tab pos="2400300" algn="l"/>
              </a:tabLst>
            </a:pPr>
            <a:r>
              <a:rPr lang="en-US" sz="2000">
                <a:latin typeface="Geneva" pitchFamily="28" charset="0"/>
              </a:rPr>
              <a:t>		1.  Reproduction</a:t>
            </a:r>
          </a:p>
          <a:p>
            <a:pPr marL="114300" lvl="1">
              <a:tabLst>
                <a:tab pos="1204913" algn="l"/>
                <a:tab pos="1603375" algn="l"/>
                <a:tab pos="2001838" algn="l"/>
                <a:tab pos="2400300" algn="l"/>
              </a:tabLst>
            </a:pPr>
            <a:r>
              <a:rPr lang="en-US" sz="2000">
                <a:latin typeface="Geneva" pitchFamily="28" charset="0"/>
              </a:rPr>
              <a:t>		2.  Metamorphosis</a:t>
            </a:r>
          </a:p>
          <a:p>
            <a:pPr marL="114300" lvl="1">
              <a:tabLst>
                <a:tab pos="1204913" algn="l"/>
                <a:tab pos="1603375" algn="l"/>
                <a:tab pos="2001838" algn="l"/>
                <a:tab pos="2400300" algn="l"/>
              </a:tabLst>
            </a:pPr>
            <a:r>
              <a:rPr lang="en-US" sz="2000">
                <a:latin typeface="Geneva" pitchFamily="28" charset="0"/>
              </a:rPr>
              <a:t>			a.  Change in which an immature organism passes into 				adulthood</a:t>
            </a:r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4648200"/>
            <a:ext cx="91440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300" lvl="1">
              <a:tabLst>
                <a:tab pos="1603375" algn="l"/>
                <a:tab pos="2001838" algn="l"/>
                <a:tab pos="2400300" algn="l"/>
                <a:tab pos="2798763" algn="l"/>
              </a:tabLst>
            </a:pPr>
            <a:r>
              <a:rPr lang="en-US" sz="2000">
                <a:latin typeface="Geneva" pitchFamily="28" charset="0"/>
              </a:rPr>
              <a:t>	3.  The good, the bad, the ugly</a:t>
            </a:r>
          </a:p>
          <a:p>
            <a:pPr marL="114300" lvl="1">
              <a:tabLst>
                <a:tab pos="1603375" algn="l"/>
                <a:tab pos="2001838" algn="l"/>
                <a:tab pos="2400300" algn="l"/>
                <a:tab pos="2798763" algn="l"/>
              </a:tabLst>
            </a:pPr>
            <a:r>
              <a:rPr lang="en-US" sz="2000">
                <a:latin typeface="Geneva" pitchFamily="28" charset="0"/>
              </a:rPr>
              <a:t>		a.  Bad</a:t>
            </a:r>
          </a:p>
          <a:p>
            <a:pPr marL="114300" lvl="1">
              <a:tabLst>
                <a:tab pos="1603375" algn="l"/>
                <a:tab pos="2001838" algn="l"/>
                <a:tab pos="2400300" algn="l"/>
                <a:tab pos="2798763" algn="l"/>
              </a:tabLst>
            </a:pPr>
            <a:r>
              <a:rPr lang="en-US" sz="2000">
                <a:latin typeface="Geneva" pitchFamily="28" charset="0"/>
              </a:rPr>
              <a:t>			1.  Destroy crops</a:t>
            </a:r>
          </a:p>
          <a:p>
            <a:pPr marL="114300" lvl="1">
              <a:tabLst>
                <a:tab pos="1603375" algn="l"/>
                <a:tab pos="2001838" algn="l"/>
                <a:tab pos="2400300" algn="l"/>
                <a:tab pos="2798763" algn="l"/>
              </a:tabLst>
            </a:pPr>
            <a:r>
              <a:rPr lang="en-US" sz="2000">
                <a:latin typeface="Geneva" pitchFamily="28" charset="0"/>
              </a:rPr>
              <a:t>			2.  Transmit disease</a:t>
            </a:r>
          </a:p>
          <a:p>
            <a:pPr marL="114300" lvl="1">
              <a:tabLst>
                <a:tab pos="1603375" algn="l"/>
                <a:tab pos="2001838" algn="l"/>
                <a:tab pos="2400300" algn="l"/>
                <a:tab pos="2798763" algn="l"/>
              </a:tabLst>
            </a:pPr>
            <a:r>
              <a:rPr lang="en-US" sz="2000">
                <a:latin typeface="Geneva" pitchFamily="28" charset="0"/>
              </a:rPr>
              <a:t>				a.  Malaria, African sleeping sickness</a:t>
            </a:r>
          </a:p>
          <a:p>
            <a:pPr marL="114300" lvl="1">
              <a:tabLst>
                <a:tab pos="1603375" algn="l"/>
                <a:tab pos="2001838" algn="l"/>
                <a:tab pos="2400300" algn="l"/>
                <a:tab pos="2798763" algn="l"/>
              </a:tabLst>
            </a:pPr>
            <a:r>
              <a:rPr lang="en-US" sz="2000">
                <a:latin typeface="Geneva" pitchFamily="28" charset="0"/>
              </a:rPr>
              <a:t>		b.  Good</a:t>
            </a:r>
          </a:p>
          <a:p>
            <a:pPr marL="114300" lvl="1">
              <a:tabLst>
                <a:tab pos="1603375" algn="l"/>
                <a:tab pos="2001838" algn="l"/>
                <a:tab pos="2400300" algn="l"/>
                <a:tab pos="2798763" algn="l"/>
              </a:tabLst>
            </a:pPr>
            <a:r>
              <a:rPr lang="en-US" sz="2000">
                <a:latin typeface="Geneva" pitchFamily="28" charset="0"/>
              </a:rPr>
              <a:t>			1.  Pollinators</a:t>
            </a:r>
            <a:endParaRPr lang="en-US"/>
          </a:p>
        </p:txBody>
      </p:sp>
      <p:pic>
        <p:nvPicPr>
          <p:cNvPr id="1029" name="Picture 5" descr="centipe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990600"/>
            <a:ext cx="3429000" cy="2119313"/>
          </a:xfrm>
          <a:prstGeom prst="rect">
            <a:avLst/>
          </a:prstGeom>
          <a:noFill/>
        </p:spPr>
      </p:pic>
      <p:pic>
        <p:nvPicPr>
          <p:cNvPr id="1030" name="Picture 6" descr="milliped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1066800"/>
            <a:ext cx="2895600" cy="2170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102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u="sng" dirty="0" smtClean="0"/>
              <a:t>18.13-Phylum </a:t>
            </a:r>
            <a:r>
              <a:rPr lang="en-US" sz="2000" u="sng" dirty="0" err="1" smtClean="0"/>
              <a:t>Echinodermata</a:t>
            </a:r>
            <a:endParaRPr lang="en-US" sz="2000" dirty="0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45720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  <a:tab pos="1431925" algn="l"/>
              </a:tabLst>
            </a:pPr>
            <a:r>
              <a:rPr lang="en-US" sz="2000" dirty="0"/>
              <a:t>I.  Characteristics</a:t>
            </a:r>
          </a:p>
          <a:p>
            <a:pPr>
              <a:tabLst>
                <a:tab pos="290513" algn="l"/>
                <a:tab pos="688975" algn="l"/>
                <a:tab pos="1033463" algn="l"/>
                <a:tab pos="1431925" algn="l"/>
              </a:tabLst>
            </a:pPr>
            <a:r>
              <a:rPr lang="en-US" sz="2000" dirty="0"/>
              <a:t>	A.  Symmetry</a:t>
            </a:r>
          </a:p>
          <a:p>
            <a:pPr>
              <a:tabLst>
                <a:tab pos="290513" algn="l"/>
                <a:tab pos="688975" algn="l"/>
                <a:tab pos="1033463" algn="l"/>
                <a:tab pos="1431925" algn="l"/>
              </a:tabLst>
            </a:pPr>
            <a:r>
              <a:rPr lang="en-US" sz="2000" dirty="0"/>
              <a:t>		1.  Radial </a:t>
            </a:r>
            <a:r>
              <a:rPr lang="en-US" sz="2000" dirty="0" smtClean="0"/>
              <a:t>symmetry</a:t>
            </a:r>
          </a:p>
        </p:txBody>
      </p:sp>
      <p:pic>
        <p:nvPicPr>
          <p:cNvPr id="2054" name="Picture 6" descr="starfis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2286000"/>
            <a:ext cx="2844800" cy="2625725"/>
          </a:xfrm>
          <a:prstGeom prst="rect">
            <a:avLst/>
          </a:prstGeom>
          <a:noFill/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0" y="4632325"/>
            <a:ext cx="91440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  <a:tab pos="1431925" algn="l"/>
              </a:tabLst>
            </a:pPr>
            <a:r>
              <a:rPr lang="en-US" sz="2000"/>
              <a:t>	B.  Major characteristics</a:t>
            </a:r>
          </a:p>
          <a:p>
            <a:pPr>
              <a:tabLst>
                <a:tab pos="290513" algn="l"/>
                <a:tab pos="688975" algn="l"/>
                <a:tab pos="1033463" algn="l"/>
                <a:tab pos="1431925" algn="l"/>
              </a:tabLst>
            </a:pPr>
            <a:r>
              <a:rPr lang="en-US" sz="2000"/>
              <a:t>		1.  Endoskeleton of calcium carbonate plates</a:t>
            </a:r>
          </a:p>
          <a:p>
            <a:pPr>
              <a:tabLst>
                <a:tab pos="290513" algn="l"/>
                <a:tab pos="688975" algn="l"/>
                <a:tab pos="1033463" algn="l"/>
                <a:tab pos="1431925" algn="l"/>
              </a:tabLst>
            </a:pPr>
            <a:r>
              <a:rPr lang="en-US" sz="2000"/>
              <a:t>		2.  Water-vascular system</a:t>
            </a:r>
          </a:p>
          <a:p>
            <a:pPr>
              <a:tabLst>
                <a:tab pos="290513" algn="l"/>
                <a:tab pos="688975" algn="l"/>
                <a:tab pos="1033463" algn="l"/>
                <a:tab pos="1431925" algn="l"/>
              </a:tabLst>
            </a:pPr>
            <a:r>
              <a:rPr lang="en-US" sz="2000"/>
              <a:t>			a.  Network of water-filled canals</a:t>
            </a:r>
          </a:p>
          <a:p>
            <a:pPr>
              <a:tabLst>
                <a:tab pos="290513" algn="l"/>
                <a:tab pos="688975" algn="l"/>
                <a:tab pos="1033463" algn="l"/>
                <a:tab pos="1431925" algn="l"/>
              </a:tabLst>
            </a:pPr>
            <a:r>
              <a:rPr lang="en-US" sz="2000"/>
              <a:t>		3.  Tube feet</a:t>
            </a:r>
          </a:p>
          <a:p>
            <a:pPr>
              <a:tabLst>
                <a:tab pos="290513" algn="l"/>
                <a:tab pos="688975" algn="l"/>
                <a:tab pos="1033463" algn="l"/>
                <a:tab pos="1431925" algn="l"/>
              </a:tabLst>
            </a:pPr>
            <a:r>
              <a:rPr lang="en-US" sz="2000"/>
              <a:t>			a.  Movable extensions of water-vascular system</a:t>
            </a:r>
          </a:p>
          <a:p>
            <a:pPr>
              <a:tabLst>
                <a:tab pos="290513" algn="l"/>
                <a:tab pos="688975" algn="l"/>
                <a:tab pos="1033463" algn="l"/>
                <a:tab pos="1431925" algn="l"/>
              </a:tabLst>
            </a:pPr>
            <a:r>
              <a:rPr lang="en-US" sz="2000"/>
              <a:t>			b.  Aid in movement, respiration, feeding, &amp; excretion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</a:tabLst>
            </a:pPr>
            <a:r>
              <a:rPr lang="en-US" sz="2000"/>
              <a:t>II.  Classification</a:t>
            </a:r>
          </a:p>
          <a:p>
            <a:pPr>
              <a:tabLst>
                <a:tab pos="344488" algn="l"/>
                <a:tab pos="742950" algn="l"/>
              </a:tabLst>
            </a:pPr>
            <a:r>
              <a:rPr lang="en-US" sz="2000"/>
              <a:t>	A.  Class Echinoidea (EK-uh-NOID-ee-uh)</a:t>
            </a:r>
          </a:p>
          <a:p>
            <a:pPr>
              <a:tabLst>
                <a:tab pos="344488" algn="l"/>
                <a:tab pos="742950" algn="l"/>
              </a:tabLst>
            </a:pPr>
            <a:r>
              <a:rPr lang="en-US" sz="2000"/>
              <a:t>		1.  Sea urchins &amp; sand dollars</a:t>
            </a:r>
            <a:endParaRPr lang="en-US"/>
          </a:p>
        </p:txBody>
      </p:sp>
      <p:pic>
        <p:nvPicPr>
          <p:cNvPr id="7171" name="Picture 3" descr="purple-urch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0"/>
            <a:ext cx="2971800" cy="2700338"/>
          </a:xfrm>
          <a:prstGeom prst="rect">
            <a:avLst/>
          </a:prstGeom>
          <a:noFill/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914400"/>
            <a:ext cx="6096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688975" algn="l"/>
              </a:tabLst>
            </a:pPr>
            <a:r>
              <a:rPr lang="en-US" sz="2000"/>
              <a:t>	B.  Class Asteroidea</a:t>
            </a:r>
          </a:p>
          <a:p>
            <a:pPr>
              <a:tabLst>
                <a:tab pos="344488" algn="l"/>
                <a:tab pos="688975" algn="l"/>
              </a:tabLst>
            </a:pPr>
            <a:r>
              <a:rPr lang="en-US" sz="2000"/>
              <a:t>		1.  Sea stars or starfish</a:t>
            </a:r>
          </a:p>
          <a:p>
            <a:pPr>
              <a:tabLst>
                <a:tab pos="344488" algn="l"/>
                <a:tab pos="688975" algn="l"/>
              </a:tabLst>
            </a:pPr>
            <a:r>
              <a:rPr lang="en-US" sz="2000"/>
              <a:t>		2.  Asteroidea = “starlike”</a:t>
            </a:r>
            <a:endParaRPr lang="en-US"/>
          </a:p>
        </p:txBody>
      </p:sp>
      <p:pic>
        <p:nvPicPr>
          <p:cNvPr id="7173" name="Picture 5" descr="asterias 6 ray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981200"/>
            <a:ext cx="2362200" cy="2160588"/>
          </a:xfrm>
          <a:prstGeom prst="rect">
            <a:avLst/>
          </a:prstGeom>
          <a:noFill/>
        </p:spPr>
      </p:pic>
      <p:pic>
        <p:nvPicPr>
          <p:cNvPr id="7174" name="Picture 6" descr="Sunflower-sta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1981200"/>
            <a:ext cx="2927350" cy="2208213"/>
          </a:xfrm>
          <a:prstGeom prst="rect">
            <a:avLst/>
          </a:prstGeom>
          <a:noFill/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0" y="49530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III.  Class Asteroidea</a:t>
            </a:r>
          </a:p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A.  External structure</a:t>
            </a:r>
          </a:p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1.  General form</a:t>
            </a:r>
          </a:p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	a.  Several arms extend from a central region</a:t>
            </a:r>
          </a:p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/>
              <a:t>			b.  2 rows of tube feet run along the underside of each arm</a:t>
            </a:r>
            <a:endParaRPr lang="en-US"/>
          </a:p>
        </p:txBody>
      </p:sp>
      <p:pic>
        <p:nvPicPr>
          <p:cNvPr id="7176" name="Picture 8" descr="tubefee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3600" y="4114800"/>
            <a:ext cx="2819400" cy="1785938"/>
          </a:xfrm>
          <a:prstGeom prst="rect">
            <a:avLst/>
          </a:prstGeom>
          <a:noFill/>
        </p:spPr>
      </p:pic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0" y="6461125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</a:tabLst>
            </a:pPr>
            <a:r>
              <a:rPr lang="en-US" sz="2000"/>
              <a:t>	c.  Body often flattened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5" grpId="0"/>
      <p:bldP spid="717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/>
              <a:t>	B.  Water-Vascular system</a:t>
            </a:r>
          </a:p>
          <a:p>
            <a:pPr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/>
              <a:t>		1.  Network of water filled tubes</a:t>
            </a:r>
          </a:p>
          <a:p>
            <a:pPr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/>
              <a:t>			a.  Connected to the tube feet</a:t>
            </a:r>
          </a:p>
          <a:p>
            <a:pPr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/>
              <a:t>		2.  Function</a:t>
            </a:r>
          </a:p>
          <a:p>
            <a:pPr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/>
              <a:t>			a.  Provides movement and suction in tube feet</a:t>
            </a:r>
          </a:p>
          <a:p>
            <a:pPr>
              <a:tabLst>
                <a:tab pos="452438" algn="l"/>
                <a:tab pos="796925" algn="l"/>
                <a:tab pos="1141413" algn="l"/>
                <a:tab pos="1485900" algn="l"/>
              </a:tabLst>
            </a:pPr>
            <a:r>
              <a:rPr lang="en-US" sz="2000"/>
              <a:t>				1.  Achieved through water pressure</a:t>
            </a:r>
            <a:endParaRPr lang="en-US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0" y="19050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/>
              <a:t>	3.  Anatomy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/>
              <a:t>		a.  Madreporite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/>
              <a:t>			1.  Pore where water enters system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/>
              <a:t>			2.  White disk structure located on the aboral surface</a:t>
            </a:r>
          </a:p>
        </p:txBody>
      </p:sp>
      <p:pic>
        <p:nvPicPr>
          <p:cNvPr id="11270" name="Picture 6" descr="madrepori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3429000"/>
            <a:ext cx="4114800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 dirty="0">
                <a:latin typeface="Geneva" pitchFamily="27" charset="0"/>
              </a:rPr>
              <a:t>	C.  Feeding &amp; </a:t>
            </a:r>
            <a:r>
              <a:rPr lang="en-US" sz="2000" dirty="0" smtClean="0">
                <a:latin typeface="Geneva" pitchFamily="27" charset="0"/>
              </a:rPr>
              <a:t>Digestion</a:t>
            </a:r>
          </a:p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 dirty="0" smtClean="0">
                <a:latin typeface="Geneva" pitchFamily="27" charset="0"/>
              </a:rPr>
              <a:t>		1.  Carnivores/herbivores</a:t>
            </a:r>
          </a:p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 dirty="0" smtClean="0">
                <a:latin typeface="Geneva" pitchFamily="27" charset="0"/>
              </a:rPr>
              <a:t>		2.  </a:t>
            </a:r>
            <a:r>
              <a:rPr lang="en-US" sz="2000" dirty="0" err="1" smtClean="0">
                <a:latin typeface="Geneva" pitchFamily="27" charset="0"/>
              </a:rPr>
              <a:t>Coelomates</a:t>
            </a:r>
            <a:endParaRPr lang="en-US" dirty="0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0" y="990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</a:tabLst>
            </a:pPr>
            <a:r>
              <a:rPr lang="en-US" sz="2000" dirty="0"/>
              <a:t>	D.  Circulatory, excretory, respiratory</a:t>
            </a:r>
          </a:p>
          <a:p>
            <a:pPr>
              <a:tabLst>
                <a:tab pos="452438" algn="l"/>
                <a:tab pos="860425" algn="l"/>
              </a:tabLst>
            </a:pPr>
            <a:r>
              <a:rPr lang="en-US" sz="2000" dirty="0"/>
              <a:t>		1.  Has none</a:t>
            </a:r>
            <a:endParaRPr lang="en-US" dirty="0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0" y="16002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 sz="2000" dirty="0">
                <a:latin typeface="Geneva" pitchFamily="27" charset="0"/>
              </a:rPr>
              <a:t>	E.  Nervous system</a:t>
            </a: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 sz="2000" dirty="0">
                <a:latin typeface="Geneva" pitchFamily="27" charset="0"/>
              </a:rPr>
              <a:t>		1.  Simple</a:t>
            </a: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 sz="2000" dirty="0">
                <a:latin typeface="Geneva" pitchFamily="27" charset="0"/>
              </a:rPr>
              <a:t>			a.  No head or brain</a:t>
            </a:r>
          </a:p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 sz="2000" dirty="0">
                <a:latin typeface="Geneva" pitchFamily="27" charset="0"/>
              </a:rPr>
              <a:t>		2.  Contain sensory receptors</a:t>
            </a:r>
            <a:endParaRPr lang="en-US" dirty="0"/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0" y="281940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 dirty="0"/>
              <a:t>	E.  Reproduction &amp; development</a:t>
            </a:r>
          </a:p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 dirty="0"/>
              <a:t>		1. </a:t>
            </a:r>
            <a:r>
              <a:rPr lang="en-US" sz="2000" dirty="0" smtClean="0"/>
              <a:t> Separate sexes</a:t>
            </a:r>
            <a:endParaRPr lang="en-US" dirty="0"/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0" y="3429000"/>
            <a:ext cx="55626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60425" algn="l"/>
                <a:tab pos="1204913" algn="l"/>
                <a:tab pos="1603375" algn="l"/>
              </a:tabLst>
            </a:pPr>
            <a:r>
              <a:rPr lang="en-US" sz="2000" dirty="0"/>
              <a:t>	2.  Regeneration</a:t>
            </a:r>
          </a:p>
          <a:p>
            <a:pPr>
              <a:tabLst>
                <a:tab pos="860425" algn="l"/>
                <a:tab pos="1204913" algn="l"/>
                <a:tab pos="1603375" algn="l"/>
              </a:tabLst>
            </a:pPr>
            <a:r>
              <a:rPr lang="en-US" sz="2000" dirty="0"/>
              <a:t>		a.  Have an extreme capability to 			regenerate</a:t>
            </a:r>
          </a:p>
          <a:p>
            <a:pPr>
              <a:tabLst>
                <a:tab pos="860425" algn="l"/>
                <a:tab pos="1204913" algn="l"/>
                <a:tab pos="1603375" algn="l"/>
              </a:tabLst>
            </a:pPr>
            <a:r>
              <a:rPr lang="en-US" sz="2000" dirty="0"/>
              <a:t>		</a:t>
            </a:r>
            <a:r>
              <a:rPr lang="en-US" sz="2000" dirty="0" err="1"/>
              <a:t>b</a:t>
            </a:r>
            <a:r>
              <a:rPr lang="en-US" sz="2000" dirty="0"/>
              <a:t>.  Can regenerate arms from central 			region of body</a:t>
            </a:r>
          </a:p>
          <a:p>
            <a:pPr>
              <a:tabLst>
                <a:tab pos="860425" algn="l"/>
                <a:tab pos="1204913" algn="l"/>
                <a:tab pos="1603375" algn="l"/>
              </a:tabLst>
            </a:pPr>
            <a:r>
              <a:rPr lang="en-US" sz="2000" dirty="0"/>
              <a:t>			1.  Even if all arms are removed</a:t>
            </a:r>
            <a:endParaRPr lang="en-US" dirty="0"/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0" y="5334000"/>
            <a:ext cx="5638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60425" algn="l"/>
                <a:tab pos="1204913" algn="l"/>
              </a:tabLst>
            </a:pPr>
            <a:r>
              <a:rPr lang="en-US" sz="2000" dirty="0"/>
              <a:t>	3.  Some species can reproduce 		asexually by splitting central region in 		half or by just one arm</a:t>
            </a:r>
            <a:endParaRPr lang="en-US" dirty="0"/>
          </a:p>
        </p:txBody>
      </p:sp>
      <p:pic>
        <p:nvPicPr>
          <p:cNvPr id="13323" name="Picture 11" descr="starfishregenerati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3578225"/>
            <a:ext cx="3505200" cy="3279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  <p:bldP spid="13321" grpId="0"/>
      <p:bldP spid="133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Fertiliza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667000"/>
            <a:ext cx="1987550" cy="3667125"/>
          </a:xfrm>
          <a:prstGeom prst="rect">
            <a:avLst/>
          </a:prstGeom>
          <a:noFill/>
        </p:spPr>
      </p:pic>
      <p:pic>
        <p:nvPicPr>
          <p:cNvPr id="2056" name="Picture 8" descr="Zygot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3429000"/>
            <a:ext cx="3048000" cy="2371725"/>
          </a:xfrm>
          <a:prstGeom prst="rect">
            <a:avLst/>
          </a:prstGeom>
          <a:noFill/>
        </p:spPr>
      </p:pic>
      <p:pic>
        <p:nvPicPr>
          <p:cNvPr id="2057" name="Picture 9" descr="cleavag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48400" y="3581400"/>
            <a:ext cx="2689225" cy="1792288"/>
          </a:xfrm>
          <a:prstGeom prst="rect">
            <a:avLst/>
          </a:prstGeom>
          <a:noFill/>
        </p:spPr>
      </p:pic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381000" y="6461125"/>
            <a:ext cx="1676400" cy="396875"/>
          </a:xfrm>
          <a:prstGeom prst="rect">
            <a:avLst/>
          </a:prstGeom>
          <a:solidFill>
            <a:srgbClr val="33CCCC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Fertilization</a:t>
            </a: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2895600" y="2819400"/>
            <a:ext cx="2819400" cy="39687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/>
              <a:t>Zygote</a:t>
            </a: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6324600" y="3048000"/>
            <a:ext cx="2667000" cy="39687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/>
              <a:t>Cleavage</a:t>
            </a: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6400800" y="5410200"/>
            <a:ext cx="2438400" cy="396875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/>
              <a:t>Embryo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ym typeface="Wingdings"/>
              </a:rPr>
              <a:t>II.  Life Cycle</a:t>
            </a:r>
          </a:p>
          <a:p>
            <a:pPr>
              <a:tabLst>
                <a:tab pos="346075" algn="l"/>
              </a:tabLst>
            </a:pPr>
            <a:r>
              <a:rPr lang="en-US" sz="2000" dirty="0" smtClean="0">
                <a:sym typeface="Wingdings"/>
              </a:rPr>
              <a:t>	A.  Sexual reproduction and development</a:t>
            </a:r>
          </a:p>
          <a:p>
            <a:pPr>
              <a:tabLst>
                <a:tab pos="288925" algn="l"/>
                <a:tab pos="628650" algn="l"/>
              </a:tabLst>
            </a:pPr>
            <a:r>
              <a:rPr lang="en-US" sz="2000" dirty="0" smtClean="0">
                <a:sym typeface="Wingdings"/>
              </a:rPr>
              <a:t>		1.  Sperm fertilizes egg</a:t>
            </a:r>
          </a:p>
          <a:p>
            <a:pPr>
              <a:tabLst>
                <a:tab pos="288925" algn="l"/>
                <a:tab pos="628650" algn="l"/>
                <a:tab pos="968375" algn="l"/>
              </a:tabLst>
            </a:pPr>
            <a:r>
              <a:rPr lang="en-US" sz="2000" dirty="0" smtClean="0">
                <a:sym typeface="Wingdings"/>
              </a:rPr>
              <a:t>			a.  Zygote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 animBg="1"/>
      <p:bldP spid="2060" grpId="0" animBg="1"/>
      <p:bldP spid="2061" grpId="0" animBg="1"/>
      <p:bldP spid="206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/>
              <a:t>PHYLUM CHORDATA</a:t>
            </a:r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457200"/>
            <a:ext cx="9144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I.  General characteristics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	A.  What is a chordate?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		1.  A chordate is any organism that at some stage of its development has 			a notochord, a </a:t>
            </a:r>
            <a:r>
              <a:rPr lang="en-US" sz="2000" dirty="0" smtClean="0"/>
              <a:t>dorsal hollow </a:t>
            </a:r>
            <a:r>
              <a:rPr lang="en-US" sz="2000" dirty="0"/>
              <a:t>nerve cord, pharyngeal pouches, and a</a:t>
            </a:r>
            <a:r>
              <a:rPr lang="en-US" sz="2000" dirty="0" smtClean="0"/>
              <a:t> 			post-anal </a:t>
            </a:r>
            <a:r>
              <a:rPr lang="en-US" sz="2000" dirty="0"/>
              <a:t>tail.</a:t>
            </a:r>
            <a:endParaRPr lang="en-US" dirty="0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19812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33463" algn="l"/>
              </a:tabLst>
            </a:pPr>
            <a:r>
              <a:rPr lang="en-US" sz="2000" dirty="0"/>
              <a:t>	a.  </a:t>
            </a:r>
            <a:r>
              <a:rPr lang="en-US" sz="2000" dirty="0" err="1"/>
              <a:t>Notochord</a:t>
            </a:r>
            <a:r>
              <a:rPr lang="en-US" sz="2000" dirty="0" err="1">
                <a:sym typeface="Wingdings" pitchFamily="-112" charset="2"/>
              </a:rPr>
              <a:t></a:t>
            </a:r>
            <a:r>
              <a:rPr lang="en-US" sz="2000" dirty="0"/>
              <a:t> A dorsal rod of specialized cells</a:t>
            </a:r>
          </a:p>
          <a:p>
            <a:pPr>
              <a:tabLst>
                <a:tab pos="1033463" algn="l"/>
              </a:tabLst>
            </a:pPr>
            <a:r>
              <a:rPr lang="en-US" sz="2000" dirty="0"/>
              <a:t>	</a:t>
            </a:r>
            <a:r>
              <a:rPr lang="en-US" sz="2000" dirty="0" err="1"/>
              <a:t>b</a:t>
            </a:r>
            <a:r>
              <a:rPr lang="en-US" sz="2000" dirty="0"/>
              <a:t>.  </a:t>
            </a:r>
            <a:r>
              <a:rPr lang="en-US" sz="2000" dirty="0" smtClean="0"/>
              <a:t>Dorsal, hollow </a:t>
            </a:r>
            <a:r>
              <a:rPr lang="en-US" sz="2000" dirty="0"/>
              <a:t>nerve </a:t>
            </a:r>
            <a:r>
              <a:rPr lang="en-US" sz="2000" dirty="0" err="1"/>
              <a:t>cord</a:t>
            </a:r>
            <a:r>
              <a:rPr lang="en-US" sz="2000" dirty="0" err="1">
                <a:sym typeface="Wingdings" pitchFamily="-112" charset="2"/>
              </a:rPr>
              <a:t></a:t>
            </a:r>
            <a:r>
              <a:rPr lang="en-US" sz="2000" dirty="0"/>
              <a:t> A hollow tube just above the notochord</a:t>
            </a:r>
          </a:p>
          <a:p>
            <a:pPr>
              <a:tabLst>
                <a:tab pos="1033463" algn="l"/>
              </a:tabLst>
            </a:pPr>
            <a:r>
              <a:rPr lang="en-US" sz="2000" dirty="0"/>
              <a:t>	</a:t>
            </a:r>
            <a:r>
              <a:rPr lang="en-US" sz="2000" dirty="0" err="1"/>
              <a:t>c</a:t>
            </a:r>
            <a:r>
              <a:rPr lang="en-US" sz="2000" dirty="0"/>
              <a:t>.  Pharyngeal </a:t>
            </a:r>
            <a:r>
              <a:rPr lang="en-US" sz="2000" dirty="0" err="1"/>
              <a:t>pouches</a:t>
            </a:r>
            <a:r>
              <a:rPr lang="en-US" sz="2000" dirty="0" err="1">
                <a:sym typeface="Wingdings" pitchFamily="-112" charset="2"/>
              </a:rPr>
              <a:t></a:t>
            </a:r>
            <a:r>
              <a:rPr lang="en-US" sz="2000" dirty="0"/>
              <a:t> Small </a:t>
            </a:r>
            <a:r>
              <a:rPr lang="en-US" sz="2000" dirty="0" err="1"/>
              <a:t>outpockets</a:t>
            </a:r>
            <a:r>
              <a:rPr lang="en-US" sz="2000" dirty="0"/>
              <a:t> of the anterior gut</a:t>
            </a:r>
            <a:endParaRPr lang="en-US" dirty="0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0" y="29718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sz="2000" dirty="0"/>
              <a:t>II.  Classification</a:t>
            </a:r>
          </a:p>
          <a:p>
            <a:pPr>
              <a:tabLst>
                <a:tab pos="344488" algn="l"/>
              </a:tabLst>
            </a:pPr>
            <a:r>
              <a:rPr lang="en-US" sz="2000" dirty="0"/>
              <a:t>	A.  3 subphylum</a:t>
            </a:r>
            <a:endParaRPr lang="en-US" dirty="0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0" y="365760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 dirty="0"/>
              <a:t>	1. </a:t>
            </a:r>
            <a:r>
              <a:rPr lang="en-US" sz="2000" dirty="0" smtClean="0"/>
              <a:t> Subphylum </a:t>
            </a:r>
            <a:r>
              <a:rPr lang="en-US" sz="2000" dirty="0" err="1"/>
              <a:t>Urochordata</a:t>
            </a:r>
            <a:endParaRPr lang="en-US" sz="2000" dirty="0"/>
          </a:p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 dirty="0"/>
              <a:t>		a. </a:t>
            </a:r>
            <a:r>
              <a:rPr lang="en-US" sz="2000" dirty="0" smtClean="0"/>
              <a:t> Tunicates (Sea squirts)</a:t>
            </a:r>
          </a:p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 dirty="0"/>
              <a:t>		</a:t>
            </a:r>
            <a:r>
              <a:rPr lang="en-US" sz="2000" dirty="0" err="1"/>
              <a:t>b</a:t>
            </a:r>
            <a:r>
              <a:rPr lang="en-US" sz="2000" dirty="0"/>
              <a:t>.  That’s nice!!</a:t>
            </a:r>
          </a:p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 dirty="0"/>
              <a:t>	2.  Subphylum </a:t>
            </a:r>
            <a:r>
              <a:rPr lang="en-US" sz="2000" dirty="0" err="1"/>
              <a:t>Cephalochordata</a:t>
            </a:r>
            <a:endParaRPr lang="en-US" sz="2000" dirty="0"/>
          </a:p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 dirty="0"/>
              <a:t>		a. </a:t>
            </a:r>
            <a:r>
              <a:rPr lang="en-US" sz="2000" dirty="0" smtClean="0"/>
              <a:t> Lancelets</a:t>
            </a:r>
          </a:p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 dirty="0"/>
              <a:t>		</a:t>
            </a:r>
            <a:r>
              <a:rPr lang="en-US" sz="2000" dirty="0" err="1"/>
              <a:t>b</a:t>
            </a:r>
            <a:r>
              <a:rPr lang="en-US" sz="2000" dirty="0"/>
              <a:t>.  That’s nice!!</a:t>
            </a:r>
            <a:endParaRPr lang="en-US" dirty="0"/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0" y="55626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  <a:tab pos="1033463" algn="l"/>
              </a:tabLst>
            </a:pPr>
            <a:r>
              <a:rPr lang="en-US" sz="2000" dirty="0"/>
              <a:t>	3.  Subphylum Vertebrata</a:t>
            </a:r>
          </a:p>
          <a:p>
            <a:pPr>
              <a:tabLst>
                <a:tab pos="688975" algn="l"/>
                <a:tab pos="1033463" algn="l"/>
              </a:tabLst>
            </a:pPr>
            <a:r>
              <a:rPr lang="en-US" sz="2000" dirty="0"/>
              <a:t>		a.  Organisms that have a vertebral column</a:t>
            </a:r>
          </a:p>
          <a:p>
            <a:pPr>
              <a:tabLst>
                <a:tab pos="688975" algn="l"/>
                <a:tab pos="1033463" algn="l"/>
              </a:tabLst>
            </a:pPr>
            <a:r>
              <a:rPr lang="en-US" sz="2000" dirty="0"/>
              <a:t>		</a:t>
            </a:r>
            <a:r>
              <a:rPr lang="en-US" sz="2000" dirty="0" err="1"/>
              <a:t>b</a:t>
            </a:r>
            <a:r>
              <a:rPr lang="en-US" sz="2000" dirty="0"/>
              <a:t>.  NOW WE’RE TALKING!!!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/>
      <p:bldP spid="2055" grpId="0"/>
      <p:bldP spid="2056" grpId="0"/>
      <p:bldP spid="20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Blastul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4270375"/>
            <a:ext cx="3017838" cy="2587625"/>
          </a:xfrm>
          <a:prstGeom prst="rect">
            <a:avLst/>
          </a:prstGeom>
          <a:noFill/>
        </p:spPr>
      </p:pic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2133600" y="3657600"/>
            <a:ext cx="5029200" cy="476250"/>
          </a:xfrm>
          <a:prstGeom prst="rect">
            <a:avLst/>
          </a:prstGeom>
          <a:solidFill>
            <a:srgbClr val="000000"/>
          </a:solidFill>
          <a:ln w="19050">
            <a:solidFill>
              <a:srgbClr val="00FFFF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00FFFF"/>
                </a:solidFill>
              </a:rPr>
              <a:t>BLASTULA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3888" algn="l"/>
              </a:tabLst>
            </a:pPr>
            <a:r>
              <a:rPr lang="en-US" sz="2000" dirty="0" smtClean="0"/>
              <a:t>	2.  </a:t>
            </a:r>
            <a:r>
              <a:rPr lang="en-US" sz="2000" dirty="0" err="1" smtClean="0"/>
              <a:t>Blastulation</a:t>
            </a:r>
            <a:endParaRPr lang="en-US" sz="2000" dirty="0" smtClean="0"/>
          </a:p>
          <a:p>
            <a:pPr>
              <a:tabLst>
                <a:tab pos="288925" algn="l"/>
                <a:tab pos="628650" algn="l"/>
                <a:tab pos="968375" algn="l"/>
                <a:tab pos="1316038" algn="l"/>
              </a:tabLst>
            </a:pPr>
            <a:r>
              <a:rPr lang="en-US" sz="2000" dirty="0" smtClean="0"/>
              <a:t>			a.  The process of several successive cleavages (cell division) creating 				a small, hollow raspberry-shape mass of cells</a:t>
            </a:r>
          </a:p>
          <a:p>
            <a:pPr>
              <a:tabLst>
                <a:tab pos="288925" algn="l"/>
                <a:tab pos="628650" algn="l"/>
                <a:tab pos="968375" algn="l"/>
                <a:tab pos="1316038" algn="l"/>
              </a:tabLst>
            </a:pPr>
            <a:r>
              <a:rPr lang="en-US" sz="2000" dirty="0" smtClean="0"/>
              <a:t>				1.  Blastula</a:t>
            </a:r>
          </a:p>
        </p:txBody>
      </p:sp>
      <p:pic>
        <p:nvPicPr>
          <p:cNvPr id="9" name="Picture 8" descr="Blastulatio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371599"/>
            <a:ext cx="8305800" cy="1767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Gastrulation 1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1143000"/>
            <a:ext cx="3429000" cy="3076575"/>
          </a:xfrm>
          <a:prstGeom prst="rect">
            <a:avLst/>
          </a:prstGeom>
          <a:noFill/>
        </p:spPr>
      </p:pic>
      <p:pic>
        <p:nvPicPr>
          <p:cNvPr id="6150" name="Picture 6" descr="Gastrulati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7200" y="1143000"/>
            <a:ext cx="4876800" cy="3965575"/>
          </a:xfrm>
          <a:prstGeom prst="rect">
            <a:avLst/>
          </a:prstGeom>
          <a:noFill/>
        </p:spPr>
      </p:pic>
      <p:pic>
        <p:nvPicPr>
          <p:cNvPr id="6151" name="Picture 7" descr="Germ layer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982913"/>
            <a:ext cx="3962400" cy="387508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3888" algn="l"/>
              </a:tabLst>
            </a:pPr>
            <a:r>
              <a:rPr lang="en-US" sz="2000" dirty="0" smtClean="0"/>
              <a:t>	3.  </a:t>
            </a:r>
            <a:r>
              <a:rPr lang="en-US" sz="2000" dirty="0" err="1" smtClean="0"/>
              <a:t>Gastrulation</a:t>
            </a:r>
            <a:endParaRPr lang="en-US" sz="2000" dirty="0" smtClean="0"/>
          </a:p>
          <a:p>
            <a:pPr>
              <a:tabLst>
                <a:tab pos="969963" algn="l"/>
              </a:tabLst>
            </a:pPr>
            <a:r>
              <a:rPr lang="en-US" sz="2000" dirty="0" smtClean="0"/>
              <a:t>	a.  The process of transforming a blastula into a multilayered organism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6096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9963" algn="l"/>
              </a:tabLst>
            </a:pPr>
            <a:r>
              <a:rPr lang="en-US" sz="2000" dirty="0" smtClean="0"/>
              <a:t>	</a:t>
            </a:r>
            <a:r>
              <a:rPr lang="en-US" sz="2000" dirty="0" err="1" smtClean="0"/>
              <a:t>b</a:t>
            </a:r>
            <a:r>
              <a:rPr lang="en-US" sz="2000" dirty="0" smtClean="0"/>
              <a:t>.  Blastula folds inward at one point of blastula</a:t>
            </a:r>
          </a:p>
          <a:p>
            <a:pPr>
              <a:tabLst>
                <a:tab pos="339725" algn="l"/>
                <a:tab pos="692150" algn="l"/>
                <a:tab pos="1031875" algn="l"/>
                <a:tab pos="1316038" algn="l"/>
              </a:tabLst>
            </a:pPr>
            <a:r>
              <a:rPr lang="en-US" sz="2000" dirty="0" smtClean="0"/>
              <a:t>				1.  1 fold = 2 layers</a:t>
            </a:r>
          </a:p>
          <a:p>
            <a:pPr>
              <a:tabLst>
                <a:tab pos="339725" algn="l"/>
                <a:tab pos="692150" algn="l"/>
                <a:tab pos="1316038" algn="l"/>
              </a:tabLst>
            </a:pPr>
            <a:r>
              <a:rPr lang="en-US" sz="2000" dirty="0" smtClean="0"/>
              <a:t>			2.  2 fold = 3 layers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9963" algn="l"/>
              </a:tabLst>
            </a:pPr>
            <a:r>
              <a:rPr lang="en-US" sz="2000" dirty="0" smtClean="0"/>
              <a:t>	</a:t>
            </a:r>
            <a:r>
              <a:rPr lang="en-US" sz="2000" dirty="0" err="1" smtClean="0"/>
              <a:t>c</a:t>
            </a:r>
            <a:r>
              <a:rPr lang="en-US" sz="2000" dirty="0" smtClean="0"/>
              <a:t>.  Forms what are called germ layers</a:t>
            </a:r>
          </a:p>
          <a:p>
            <a:pPr>
              <a:tabLst>
                <a:tab pos="969963" algn="l"/>
              </a:tabLst>
            </a:pPr>
            <a:r>
              <a:rPr lang="en-US" sz="2000" dirty="0" smtClean="0"/>
              <a:t>	</a:t>
            </a:r>
            <a:r>
              <a:rPr lang="en-US" sz="2000" dirty="0" err="1" smtClean="0"/>
              <a:t>d</a:t>
            </a:r>
            <a:r>
              <a:rPr lang="en-US" sz="2000" dirty="0" smtClean="0"/>
              <a:t>.  Germ layers</a:t>
            </a:r>
          </a:p>
          <a:p>
            <a:pPr>
              <a:tabLst>
                <a:tab pos="288925" algn="l"/>
                <a:tab pos="692150" algn="l"/>
                <a:tab pos="1031875" algn="l"/>
                <a:tab pos="1316038" algn="l"/>
                <a:tab pos="1662113" algn="l"/>
              </a:tabLst>
            </a:pPr>
            <a:r>
              <a:rPr lang="en-US" sz="2000" dirty="0" smtClean="0"/>
              <a:t>				1.  Tissue layers in a developing organism that gives rise to a specific 					structure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12192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316038" algn="l"/>
              </a:tabLst>
            </a:pPr>
            <a:r>
              <a:rPr lang="en-US" sz="2000" dirty="0" smtClean="0"/>
              <a:t>	2.  Ectoderm</a:t>
            </a:r>
          </a:p>
          <a:p>
            <a:pPr>
              <a:tabLst>
                <a:tab pos="692150" algn="l"/>
                <a:tab pos="1031875" algn="l"/>
                <a:tab pos="1662113" algn="l"/>
              </a:tabLst>
            </a:pPr>
            <a:r>
              <a:rPr lang="en-US" sz="2000" dirty="0" smtClean="0"/>
              <a:t>			a.  Outer germ layer</a:t>
            </a:r>
          </a:p>
          <a:p>
            <a:pPr>
              <a:tabLst>
                <a:tab pos="692150" algn="l"/>
                <a:tab pos="1031875" algn="l"/>
                <a:tab pos="1370013" algn="l"/>
                <a:tab pos="1997075" algn="l"/>
              </a:tabLst>
            </a:pPr>
            <a:r>
              <a:rPr lang="en-US" sz="2000" dirty="0" smtClean="0"/>
              <a:t>				1.  Skin, hair, nails, nervous system</a:t>
            </a:r>
            <a:endParaRPr 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220980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316038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3.  Endoderm</a:t>
            </a:r>
          </a:p>
          <a:p>
            <a:pPr>
              <a:tabLst>
                <a:tab pos="692150" algn="l"/>
                <a:tab pos="1031875" algn="l"/>
                <a:tab pos="1662113" algn="l"/>
              </a:tabLst>
            </a:pPr>
            <a:r>
              <a:rPr lang="en-US" sz="2000" dirty="0" smtClean="0"/>
              <a:t>			a.  inner germ layer</a:t>
            </a:r>
          </a:p>
          <a:p>
            <a:pPr>
              <a:tabLst>
                <a:tab pos="692150" algn="l"/>
                <a:tab pos="1031875" algn="l"/>
                <a:tab pos="1370013" algn="l"/>
                <a:tab pos="1997075" algn="l"/>
              </a:tabLst>
            </a:pPr>
            <a:r>
              <a:rPr lang="en-US" sz="2000" dirty="0" smtClean="0"/>
              <a:t>				1.  Digestive </a:t>
            </a:r>
            <a:r>
              <a:rPr lang="en-US" sz="2000" dirty="0" err="1" smtClean="0"/>
              <a:t>system</a:t>
            </a:r>
            <a:r>
              <a:rPr lang="en-US" sz="2000" dirty="0" err="1" smtClean="0">
                <a:sym typeface="Wingdings"/>
              </a:rPr>
              <a:t></a:t>
            </a:r>
            <a:r>
              <a:rPr lang="en-US" sz="2000" dirty="0" smtClean="0">
                <a:sym typeface="Wingdings"/>
              </a:rPr>
              <a:t> throat &amp; gut</a:t>
            </a:r>
          </a:p>
          <a:p>
            <a:pPr>
              <a:tabLst>
                <a:tab pos="692150" algn="l"/>
                <a:tab pos="1031875" algn="l"/>
                <a:tab pos="1370013" algn="l"/>
                <a:tab pos="1997075" algn="l"/>
              </a:tabLst>
            </a:pPr>
            <a:r>
              <a:rPr lang="en-US" sz="2000" dirty="0" smtClean="0">
                <a:sym typeface="Wingdings"/>
              </a:rPr>
              <a:t>				2.  Respiratory system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3581400"/>
            <a:ext cx="6019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92150" algn="l"/>
                <a:tab pos="1316038" algn="l"/>
              </a:tabLst>
            </a:pPr>
            <a:r>
              <a:rPr lang="en-US" sz="2000" dirty="0" smtClean="0"/>
              <a:t>		4.  Mesoderm</a:t>
            </a:r>
          </a:p>
          <a:p>
            <a:pPr>
              <a:tabLst>
                <a:tab pos="692150" algn="l"/>
                <a:tab pos="1031875" algn="l"/>
                <a:tab pos="1662113" algn="l"/>
              </a:tabLst>
            </a:pPr>
            <a:r>
              <a:rPr lang="en-US" sz="2000" dirty="0" smtClean="0"/>
              <a:t>			a.  Middle germ layer</a:t>
            </a:r>
          </a:p>
          <a:p>
            <a:pPr>
              <a:tabLst>
                <a:tab pos="692150" algn="l"/>
                <a:tab pos="1031875" algn="l"/>
                <a:tab pos="1370013" algn="l"/>
                <a:tab pos="1709738" algn="l"/>
                <a:tab pos="1997075" algn="l"/>
                <a:tab pos="2343150" algn="l"/>
              </a:tabLst>
            </a:pPr>
            <a:r>
              <a:rPr lang="en-US" sz="2000" dirty="0" smtClean="0"/>
              <a:t>					1.  Everything </a:t>
            </a:r>
            <a:r>
              <a:rPr lang="en-US" sz="2000" dirty="0" err="1" smtClean="0"/>
              <a:t>else</a:t>
            </a:r>
            <a:r>
              <a:rPr lang="en-US" sz="2000" dirty="0" err="1" smtClean="0">
                <a:sym typeface="Wingdings"/>
              </a:rPr>
              <a:t></a:t>
            </a:r>
            <a:r>
              <a:rPr lang="en-US" sz="2000" dirty="0" smtClean="0">
                <a:sym typeface="Wingdings"/>
              </a:rPr>
              <a:t> Skeleton, 						muscles, circulatory system</a:t>
            </a:r>
            <a:endParaRPr lang="en-US" sz="2000" dirty="0"/>
          </a:p>
        </p:txBody>
      </p:sp>
      <p:pic>
        <p:nvPicPr>
          <p:cNvPr id="16" name="Picture 7" descr="Germ layer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7323" y="3810000"/>
            <a:ext cx="3116677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Blastula-Gastrul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04800"/>
            <a:ext cx="8153400" cy="5745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533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ym typeface="Wingdings"/>
              </a:rPr>
              <a:t>I.  Symmetry</a:t>
            </a:r>
          </a:p>
          <a:p>
            <a:pPr>
              <a:tabLst>
                <a:tab pos="288925" algn="l"/>
              </a:tabLst>
            </a:pPr>
            <a:r>
              <a:rPr lang="en-US" sz="2000" dirty="0" smtClean="0">
                <a:sym typeface="Wingdings"/>
              </a:rPr>
              <a:t>	A.  A consistent, overall body pattern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219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2575" algn="l"/>
              </a:tabLst>
            </a:pPr>
            <a:r>
              <a:rPr lang="en-US" sz="2000" dirty="0" smtClean="0"/>
              <a:t>	B.  Asymmetrical body pattern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6002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8650" algn="l"/>
              </a:tabLst>
            </a:pPr>
            <a:r>
              <a:rPr lang="en-US" sz="2000" dirty="0" smtClean="0"/>
              <a:t>	1.  No consistent pattern</a:t>
            </a:r>
            <a:endParaRPr lang="en-US" sz="2000" dirty="0"/>
          </a:p>
        </p:txBody>
      </p:sp>
      <p:pic>
        <p:nvPicPr>
          <p:cNvPr id="8" name="Picture 4" descr="Sponge-Assymetr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762000"/>
            <a:ext cx="2609850" cy="2484438"/>
          </a:xfrm>
          <a:prstGeom prst="rect">
            <a:avLst/>
          </a:prstGeom>
          <a:noFill/>
        </p:spPr>
      </p:pic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324600" y="3352800"/>
            <a:ext cx="2133600" cy="396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/>
              <a:t>Sponge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18.3</a:t>
            </a:r>
            <a:r>
              <a:rPr lang="en-US" sz="2000" u="sng" dirty="0" smtClean="0">
                <a:sym typeface="Wingdings"/>
              </a:rPr>
              <a:t> Animals can be characterized by basic features of their “body plan”</a:t>
            </a:r>
            <a:endParaRPr lang="en-US" sz="2000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19050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2575" algn="l"/>
              </a:tabLst>
            </a:pPr>
            <a:r>
              <a:rPr lang="en-US" sz="2000" dirty="0" smtClean="0"/>
              <a:t>	C.  Radial Symmetry</a:t>
            </a:r>
          </a:p>
          <a:p>
            <a:pPr>
              <a:tabLst>
                <a:tab pos="628650" algn="l"/>
                <a:tab pos="968375" algn="l"/>
              </a:tabLst>
            </a:pPr>
            <a:r>
              <a:rPr lang="en-US" sz="2000" dirty="0" smtClean="0"/>
              <a:t>	1.  Repeating body parts radiating out from the center of the organism</a:t>
            </a:r>
            <a:endParaRPr lang="en-US" sz="2000" dirty="0"/>
          </a:p>
        </p:txBody>
      </p:sp>
      <p:pic>
        <p:nvPicPr>
          <p:cNvPr id="12" name="Picture 11" descr="18_03aRadial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2895600"/>
            <a:ext cx="3011424" cy="3419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animBg="1"/>
      <p:bldP spid="11" grpId="0"/>
    </p:bldLst>
  </p:timing>
</p:sld>
</file>

<file path=ppt/theme/theme1.xml><?xml version="1.0" encoding="utf-8"?>
<a:theme xmlns:a="http://schemas.openxmlformats.org/drawingml/2006/main" name="Marble Top">
  <a:themeElements>
    <a:clrScheme name="Marble Top 1">
      <a:dk1>
        <a:srgbClr val="000000"/>
      </a:dk1>
      <a:lt1>
        <a:srgbClr val="CAAF8B"/>
      </a:lt1>
      <a:dk2>
        <a:srgbClr val="000000"/>
      </a:dk2>
      <a:lt2>
        <a:srgbClr val="777777"/>
      </a:lt2>
      <a:accent1>
        <a:srgbClr val="909082"/>
      </a:accent1>
      <a:accent2>
        <a:srgbClr val="809EA8"/>
      </a:accent2>
      <a:accent3>
        <a:srgbClr val="E1D4C4"/>
      </a:accent3>
      <a:accent4>
        <a:srgbClr val="000000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Marble Top">
      <a:majorFont>
        <a:latin typeface="Copperplate Gothic Light"/>
        <a:ea typeface="MS Pゴシック"/>
        <a:cs typeface="MS Pゴシック"/>
      </a:majorFont>
      <a:minorFont>
        <a:latin typeface="Copperplate Gothic Light"/>
        <a:ea typeface="MS Pゴシック"/>
        <a:cs typeface="MS P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ＭＳ Ｐゴシック" pitchFamily="-107" charset="-128"/>
            <a:cs typeface="ＭＳ Ｐゴシック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ＭＳ Ｐゴシック" pitchFamily="-107" charset="-128"/>
            <a:cs typeface="ＭＳ Ｐゴシック" pitchFamily="-107" charset="-128"/>
          </a:defRPr>
        </a:defPPr>
      </a:lstStyle>
    </a:lnDef>
  </a:objectDefaults>
  <a:extraClrSchemeLst>
    <a:extraClrScheme>
      <a:clrScheme name="Marble Top 1">
        <a:dk1>
          <a:srgbClr val="000000"/>
        </a:dk1>
        <a:lt1>
          <a:srgbClr val="CAAF8B"/>
        </a:lt1>
        <a:dk2>
          <a:srgbClr val="000000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E1D4C4"/>
        </a:accent3>
        <a:accent4>
          <a:srgbClr val="000000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2004:Templates:Presentations:Designs:Marble Top</Template>
  <TotalTime>1330</TotalTime>
  <Words>212</Words>
  <Application>Microsoft Macintosh PowerPoint</Application>
  <PresentationFormat>On-screen Show (4:3)</PresentationFormat>
  <Paragraphs>370</Paragraphs>
  <Slides>40</Slides>
  <Notes>35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Marble Top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31</cp:revision>
  <dcterms:created xsi:type="dcterms:W3CDTF">2011-05-05T19:44:34Z</dcterms:created>
  <dcterms:modified xsi:type="dcterms:W3CDTF">2012-04-30T14:53:05Z</dcterms:modified>
</cp:coreProperties>
</file>